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57" r:id="rId2"/>
  </p:sldMasterIdLst>
  <p:notesMasterIdLst>
    <p:notesMasterId r:id="rId33"/>
  </p:notesMasterIdLst>
  <p:handoutMasterIdLst>
    <p:handoutMasterId r:id="rId34"/>
  </p:handoutMasterIdLst>
  <p:sldIdLst>
    <p:sldId id="555" r:id="rId3"/>
    <p:sldId id="556" r:id="rId4"/>
    <p:sldId id="557" r:id="rId5"/>
    <p:sldId id="578" r:id="rId6"/>
    <p:sldId id="577" r:id="rId7"/>
    <p:sldId id="579" r:id="rId8"/>
    <p:sldId id="581" r:id="rId9"/>
    <p:sldId id="583" r:id="rId10"/>
    <p:sldId id="582" r:id="rId11"/>
    <p:sldId id="584" r:id="rId12"/>
    <p:sldId id="585" r:id="rId13"/>
    <p:sldId id="561" r:id="rId14"/>
    <p:sldId id="586" r:id="rId15"/>
    <p:sldId id="590" r:id="rId16"/>
    <p:sldId id="589" r:id="rId17"/>
    <p:sldId id="591" r:id="rId18"/>
    <p:sldId id="587" r:id="rId19"/>
    <p:sldId id="588" r:id="rId20"/>
    <p:sldId id="562" r:id="rId21"/>
    <p:sldId id="563" r:id="rId22"/>
    <p:sldId id="564" r:id="rId23"/>
    <p:sldId id="565" r:id="rId24"/>
    <p:sldId id="594" r:id="rId25"/>
    <p:sldId id="595" r:id="rId26"/>
    <p:sldId id="596" r:id="rId27"/>
    <p:sldId id="593" r:id="rId28"/>
    <p:sldId id="567" r:id="rId29"/>
    <p:sldId id="568" r:id="rId30"/>
    <p:sldId id="569" r:id="rId31"/>
    <p:sldId id="570" r:id="rId32"/>
  </p:sldIdLst>
  <p:sldSz cx="9144000" cy="6858000" type="screen4x3"/>
  <p:notesSz cx="6858000" cy="9144000"/>
  <p:defaultTextStyle>
    <a:defPPr>
      <a:defRPr lang="de-AT"/>
    </a:defPPr>
    <a:lvl1pPr algn="ctr" rtl="0" fontAlgn="base">
      <a:spcBef>
        <a:spcPct val="20000"/>
      </a:spcBef>
      <a:spcAft>
        <a:spcPct val="0"/>
      </a:spcAft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66CC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FFFF"/>
    <a:srgbClr val="33CCFF"/>
    <a:srgbClr val="FF0000"/>
    <a:srgbClr val="D12B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2" autoAdjust="0"/>
    <p:restoredTop sz="92893" autoAdjust="0"/>
  </p:normalViewPr>
  <p:slideViewPr>
    <p:cSldViewPr snapToGrid="0">
      <p:cViewPr>
        <p:scale>
          <a:sx n="100" d="100"/>
          <a:sy n="100" d="100"/>
        </p:scale>
        <p:origin x="-714" y="-156"/>
      </p:cViewPr>
      <p:guideLst>
        <p:guide orient="horz" pos="1770"/>
        <p:guide pos="204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5AEA8E-9769-439C-BD09-B9D27A5341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57CA6B0-E68B-42DE-AAED-70DB05FB202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1385F-5AC0-49ED-925F-C70A2C2BE9B7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E4CF4-25ED-497D-88DD-FF7609F793D1}" type="slidenum">
              <a:rPr lang="de-AT"/>
              <a:pPr/>
              <a:t>2</a:t>
            </a:fld>
            <a:endParaRPr lang="de-AT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19A54-8756-495D-B4BB-1F6739B4B95B}" type="slidenum">
              <a:rPr lang="de-AT"/>
              <a:pPr/>
              <a:t>3</a:t>
            </a:fld>
            <a:endParaRPr lang="de-AT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71475" y="2057400"/>
            <a:ext cx="840105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Klicken Sie, um das Titelformat zu bearbeiten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886200"/>
            <a:ext cx="8308975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Klicken Sie, um das Format des Untertitelmasters zu bearbeiten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324600"/>
            <a:ext cx="8308975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1524000"/>
            <a:ext cx="212883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1524000"/>
            <a:ext cx="62357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91A5-55B3-4ADC-8B1E-E28BF5833B2F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6D40-457F-4878-A8A2-E8C1967FF0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7FBE-0C39-49C2-9E29-9E508FB7E036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C8D5-BDE3-4D28-A9B2-3077931D558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8C35-2D4C-4BA2-A35B-D99DF9DFCAD1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CCE6-2354-4477-A091-55D9FFCDC88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750-4D33-4B8F-8954-9C84D40F31DD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1996-E3D5-4F5C-B1D0-C02D4A8DC60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5BC3-7921-49EF-A799-5A1A39941D55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B83E-CCDD-45DF-9083-DA9EE6A6F2F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2257-4559-4CE8-89A9-2F80B86ED7F0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9EAA-B06A-4C6F-A7CA-380696C1D3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E5BA-3B81-4FAD-A51F-E0324CD846B6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91B-9B04-4B99-8F64-D6CE495A2C3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F481-7881-46A6-B1D6-AB68AAE69FA4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D2A8-9B21-41BF-8F2E-80F625C8A5C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118C-6889-4BFF-83A4-5170ED4F4F47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4759-2A46-40BC-AFF2-7A7578AB132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58B9-DF01-45F1-ACD4-2B524358736C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DBB6-1C7C-475F-B8A2-5198DD146F0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FBFF-3F1C-4F56-9B30-B634C98FE560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31E8-7537-466C-A9AA-D71FC4F090C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2209800"/>
            <a:ext cx="41814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2209800"/>
            <a:ext cx="41830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1524000"/>
            <a:ext cx="851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2209800"/>
            <a:ext cx="85169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" y="6410325"/>
            <a:ext cx="850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de-AT"/>
              <a:t>Stereo Matting</a:t>
            </a:r>
          </a:p>
        </p:txBody>
      </p:sp>
      <p:pic>
        <p:nvPicPr>
          <p:cNvPr id="1029" name="Picture 5" descr="E:\papers\stereomatting\presentation\images\msr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0275" y="0"/>
            <a:ext cx="3133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6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66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6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A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0736F-A02E-4697-A980-685B3B555E2E}" type="datetimeFigureOut">
              <a:rPr lang="de-DE"/>
              <a:pPr>
                <a:defRPr/>
              </a:pPr>
              <a:t>16.07.2010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E7A1E-B954-423F-9130-6CEDFBA17FE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Surface Stereo with Soft Segmentation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u="sng" dirty="0" smtClean="0"/>
              <a:t>Michael Bleyer</a:t>
            </a:r>
            <a:r>
              <a:rPr lang="de-AT" sz="2000" u="sng" baseline="30000" dirty="0" smtClean="0"/>
              <a:t>1</a:t>
            </a:r>
            <a:r>
              <a:rPr lang="de-AT" sz="2000" dirty="0" smtClean="0"/>
              <a:t>, Carsten Rother</a:t>
            </a:r>
            <a:r>
              <a:rPr lang="de-AT" sz="2000" baseline="30000" dirty="0" smtClean="0"/>
              <a:t>2</a:t>
            </a:r>
            <a:r>
              <a:rPr lang="de-AT" sz="2000" dirty="0" smtClean="0"/>
              <a:t>, </a:t>
            </a:r>
            <a:r>
              <a:rPr lang="de-AT" sz="2000" dirty="0" err="1" smtClean="0"/>
              <a:t>Pushmeet</a:t>
            </a:r>
            <a:r>
              <a:rPr lang="de-AT" sz="2000" dirty="0" smtClean="0"/>
              <a:t> </a:t>
            </a:r>
            <a:r>
              <a:rPr lang="de-AT" sz="2000" dirty="0" smtClean="0"/>
              <a:t>Kohli</a:t>
            </a:r>
            <a:r>
              <a:rPr lang="de-AT" sz="2000" baseline="30000" dirty="0" smtClean="0"/>
              <a:t>2</a:t>
            </a:r>
            <a:endParaRPr lang="de-AT" sz="2000" baseline="30000" dirty="0" smtClean="0"/>
          </a:p>
          <a:p>
            <a:pPr eaLnBrk="1" hangingPunct="1">
              <a:lnSpc>
                <a:spcPct val="90000"/>
              </a:lnSpc>
            </a:pPr>
            <a:endParaRPr lang="en-US" sz="2000" baseline="30000" dirty="0" smtClean="0"/>
          </a:p>
          <a:p>
            <a:pPr eaLnBrk="1" hangingPunct="1">
              <a:lnSpc>
                <a:spcPct val="90000"/>
              </a:lnSpc>
            </a:pPr>
            <a:r>
              <a:rPr lang="en-US" baseline="30000" dirty="0" smtClean="0"/>
              <a:t>1</a:t>
            </a:r>
            <a:r>
              <a:rPr lang="en-US" sz="2000" dirty="0" smtClean="0"/>
              <a:t>Vienna University of Technology, Austria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aseline="30000" dirty="0" smtClean="0"/>
              <a:t>2</a:t>
            </a:r>
            <a:r>
              <a:rPr lang="de-AT" sz="2000" dirty="0" smtClean="0">
                <a:latin typeface="Times-Roman"/>
              </a:rPr>
              <a:t>Microsoft Research Cambridge</a:t>
            </a:r>
            <a:r>
              <a:rPr lang="en-US" sz="2000" dirty="0" smtClean="0"/>
              <a:t>, UK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ICVSS 2010</a:t>
            </a:r>
          </a:p>
          <a:p>
            <a:pPr eaLnBrk="1" hangingPunct="1">
              <a:lnSpc>
                <a:spcPct val="90000"/>
              </a:lnSpc>
            </a:pPr>
            <a:endParaRPr lang="de-AT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473200"/>
            <a:ext cx="8516937" cy="457200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263" y="2006600"/>
            <a:ext cx="8516937" cy="4495800"/>
          </a:xfrm>
        </p:spPr>
        <p:txBody>
          <a:bodyPr/>
          <a:lstStyle/>
          <a:p>
            <a:r>
              <a:rPr lang="en-US" dirty="0" smtClean="0"/>
              <a:t>Search an assignment of pixels to surfaces that minimizes an energy: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Surfaces: planes or B-</a:t>
            </a:r>
            <a:r>
              <a:rPr lang="en-US" dirty="0" err="1" smtClean="0"/>
              <a:t>splines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52400" y="2914647"/>
            <a:ext cx="8801100" cy="2591574"/>
            <a:chOff x="1411105" y="14459565"/>
            <a:chExt cx="22006095" cy="3123545"/>
          </a:xfrm>
        </p:grpSpPr>
        <p:sp>
          <p:nvSpPr>
            <p:cNvPr id="5" name="TextBox 181"/>
            <p:cNvSpPr txBox="1"/>
            <p:nvPr/>
          </p:nvSpPr>
          <p:spPr>
            <a:xfrm>
              <a:off x="1411105" y="14459565"/>
              <a:ext cx="6715038" cy="184734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Data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Computes pixel dissimilarities;</a:t>
              </a:r>
              <a:br>
                <a:rPr lang="en-US" sz="1800" dirty="0" smtClean="0">
                  <a:solidFill>
                    <a:srgbClr val="28166F"/>
                  </a:solidFill>
                </a:rPr>
              </a:br>
              <a:r>
                <a:rPr lang="en-US" sz="1800" dirty="0" smtClean="0">
                  <a:solidFill>
                    <a:srgbClr val="28166F"/>
                  </a:solidFill>
                </a:rPr>
                <a:t>Penalty for occluded pixels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sp>
          <p:nvSpPr>
            <p:cNvPr id="6" name="TextBox 183"/>
            <p:cNvSpPr txBox="1"/>
            <p:nvPr/>
          </p:nvSpPr>
          <p:spPr>
            <a:xfrm>
              <a:off x="8268117" y="14466077"/>
              <a:ext cx="7170710" cy="184734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Smoothness Term</a:t>
              </a:r>
              <a:r>
                <a:rPr lang="en-US" sz="1800" dirty="0" smtClean="0">
                  <a:solidFill>
                    <a:srgbClr val="28166F"/>
                  </a:solidFill>
                </a:rPr>
                <a:t>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spatially neighboring pixels assigned to different surfaces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sp>
          <p:nvSpPr>
            <p:cNvPr id="7" name="TextBox 188"/>
            <p:cNvSpPr txBox="1"/>
            <p:nvPr/>
          </p:nvSpPr>
          <p:spPr>
            <a:xfrm>
              <a:off x="15579434" y="14466077"/>
              <a:ext cx="7837766" cy="184734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Soft Segmentation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inconsistencies with a given color segmentation</a:t>
              </a:r>
              <a:br>
                <a:rPr lang="en-US" sz="1800" dirty="0" smtClean="0">
                  <a:solidFill>
                    <a:srgbClr val="28166F"/>
                  </a:solidFill>
                </a:rPr>
              </a:br>
              <a:endParaRPr lang="en-US" sz="1800" dirty="0">
                <a:solidFill>
                  <a:srgbClr val="28166F"/>
                </a:solidFill>
              </a:endParaRPr>
            </a:p>
          </p:txBody>
        </p:sp>
        <p:sp>
          <p:nvSpPr>
            <p:cNvPr id="8" name="TextBox 49"/>
            <p:cNvSpPr txBox="1"/>
            <p:nvPr/>
          </p:nvSpPr>
          <p:spPr>
            <a:xfrm>
              <a:off x="4629007" y="16403475"/>
              <a:ext cx="7837766" cy="1179632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MDL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the number of surfaces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sp>
          <p:nvSpPr>
            <p:cNvPr id="9" name="TextBox 49"/>
            <p:cNvSpPr txBox="1"/>
            <p:nvPr/>
          </p:nvSpPr>
          <p:spPr>
            <a:xfrm>
              <a:off x="12630063" y="16403478"/>
              <a:ext cx="7837766" cy="1179632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Curvature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disparity curvature 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473200"/>
            <a:ext cx="8516937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263" y="2006600"/>
            <a:ext cx="8516937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Search an assignment of pixels to surfaces that minimizes an energy: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Surfaces: planes or B-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splines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52400" y="2914647"/>
            <a:ext cx="8801100" cy="2591574"/>
            <a:chOff x="1411105" y="14459565"/>
            <a:chExt cx="22006095" cy="3123545"/>
          </a:xfrm>
        </p:grpSpPr>
        <p:sp>
          <p:nvSpPr>
            <p:cNvPr id="5" name="TextBox 181"/>
            <p:cNvSpPr txBox="1"/>
            <p:nvPr/>
          </p:nvSpPr>
          <p:spPr>
            <a:xfrm>
              <a:off x="1411105" y="14459565"/>
              <a:ext cx="6715038" cy="184734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>
                      <a:lumMod val="85000"/>
                    </a:schemeClr>
                  </a:solidFill>
                </a:rPr>
                <a:t>Data Term:</a:t>
              </a:r>
            </a:p>
            <a:p>
              <a:pPr algn="ctr"/>
              <a:r>
                <a:rPr lang="en-US" sz="1800" dirty="0" smtClean="0">
                  <a:solidFill>
                    <a:schemeClr val="bg1">
                      <a:lumMod val="85000"/>
                    </a:schemeClr>
                  </a:solidFill>
                </a:rPr>
                <a:t>Computes pixel dissimilarities;</a:t>
              </a:r>
              <a:br>
                <a:rPr lang="en-US" sz="1800" dirty="0" smtClean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sz="1800" dirty="0" smtClean="0">
                  <a:solidFill>
                    <a:schemeClr val="bg1">
                      <a:lumMod val="85000"/>
                    </a:schemeClr>
                  </a:solidFill>
                </a:rPr>
                <a:t>Penalty for occluded pixels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TextBox 183"/>
            <p:cNvSpPr txBox="1"/>
            <p:nvPr/>
          </p:nvSpPr>
          <p:spPr>
            <a:xfrm>
              <a:off x="8268117" y="14466077"/>
              <a:ext cx="7170710" cy="184734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>
                      <a:lumMod val="85000"/>
                    </a:schemeClr>
                  </a:solidFill>
                </a:rPr>
                <a:t>Smoothness Term</a:t>
              </a:r>
              <a:r>
                <a:rPr lang="en-US" sz="1800" dirty="0" smtClean="0">
                  <a:solidFill>
                    <a:schemeClr val="bg1">
                      <a:lumMod val="85000"/>
                    </a:schemeClr>
                  </a:solidFill>
                </a:rPr>
                <a:t>:</a:t>
              </a:r>
            </a:p>
            <a:p>
              <a:pPr algn="ctr"/>
              <a:r>
                <a:rPr lang="en-US" sz="1800" dirty="0" smtClean="0">
                  <a:solidFill>
                    <a:schemeClr val="bg1">
                      <a:lumMod val="85000"/>
                    </a:schemeClr>
                  </a:solidFill>
                </a:rPr>
                <a:t>Penalty on spatially neighboring pixels assigned to different surfaces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TextBox 188"/>
            <p:cNvSpPr txBox="1"/>
            <p:nvPr/>
          </p:nvSpPr>
          <p:spPr>
            <a:xfrm>
              <a:off x="15579434" y="14466077"/>
              <a:ext cx="7837766" cy="184734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Soft Segmentation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inconsistencies with a given color segmentation</a:t>
              </a:r>
              <a:br>
                <a:rPr lang="en-US" sz="1800" dirty="0" smtClean="0">
                  <a:solidFill>
                    <a:srgbClr val="28166F"/>
                  </a:solidFill>
                </a:rPr>
              </a:br>
              <a:endParaRPr lang="en-US" sz="1800" dirty="0">
                <a:solidFill>
                  <a:srgbClr val="28166F"/>
                </a:solidFill>
              </a:endParaRPr>
            </a:p>
          </p:txBody>
        </p:sp>
        <p:sp>
          <p:nvSpPr>
            <p:cNvPr id="8" name="TextBox 49"/>
            <p:cNvSpPr txBox="1"/>
            <p:nvPr/>
          </p:nvSpPr>
          <p:spPr>
            <a:xfrm>
              <a:off x="4629007" y="16403475"/>
              <a:ext cx="7837766" cy="1179632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MDL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the number of surfaces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sp>
          <p:nvSpPr>
            <p:cNvPr id="9" name="TextBox 49"/>
            <p:cNvSpPr txBox="1"/>
            <p:nvPr/>
          </p:nvSpPr>
          <p:spPr>
            <a:xfrm>
              <a:off x="12630063" y="16403478"/>
              <a:ext cx="7837766" cy="1179632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28166F"/>
                  </a:solidFill>
                </a:rPr>
                <a:t>Curvature Term:</a:t>
              </a:r>
            </a:p>
            <a:p>
              <a:pPr algn="ctr"/>
              <a:r>
                <a:rPr lang="en-US" sz="1800" dirty="0" smtClean="0">
                  <a:solidFill>
                    <a:srgbClr val="28166F"/>
                  </a:solidFill>
                </a:rPr>
                <a:t>Penalty on disparity curvature 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</p:grpSp>
      <p:cxnSp>
        <p:nvCxnSpPr>
          <p:cNvPr id="10" name="Gerade Verbindung mit Pfeil 9"/>
          <p:cNvCxnSpPr/>
          <p:nvPr/>
        </p:nvCxnSpPr>
        <p:spPr>
          <a:xfrm>
            <a:off x="3494638" y="2534970"/>
            <a:ext cx="2268322" cy="861551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076670" y="2569675"/>
            <a:ext cx="2282981" cy="1893683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6200000" flipH="1">
            <a:off x="1842383" y="3517276"/>
            <a:ext cx="1973655" cy="27155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Inhaltsplatzhalter 9"/>
          <p:cNvSpPr txBox="1">
            <a:spLocks/>
          </p:cNvSpPr>
          <p:nvPr/>
        </p:nvSpPr>
        <p:spPr bwMode="auto">
          <a:xfrm>
            <a:off x="1944846" y="1866076"/>
            <a:ext cx="2292176" cy="58741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/>
              <a:t>Contributions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473200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3" y="1930400"/>
            <a:ext cx="8516937" cy="3886200"/>
          </a:xfrm>
        </p:spPr>
        <p:txBody>
          <a:bodyPr/>
          <a:lstStyle/>
          <a:p>
            <a:r>
              <a:rPr lang="en-US" dirty="0" smtClean="0"/>
              <a:t>Common segmentation-based methods:</a:t>
            </a:r>
          </a:p>
          <a:p>
            <a:pPr lvl="1"/>
            <a:r>
              <a:rPr lang="en-US" dirty="0" smtClean="0"/>
              <a:t>Color segmentation of reference image</a:t>
            </a:r>
          </a:p>
          <a:p>
            <a:pPr lvl="1"/>
            <a:r>
              <a:rPr lang="en-US" dirty="0" smtClean="0"/>
              <a:t>Assign each segment to a single surface</a:t>
            </a:r>
          </a:p>
          <a:p>
            <a:pPr lvl="1"/>
            <a:r>
              <a:rPr lang="en-US" dirty="0" smtClean="0"/>
              <a:t>Fail if segment overlaps a disparity discontinuity.</a:t>
            </a:r>
          </a:p>
          <a:p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33570" y="3712359"/>
            <a:ext cx="7961998" cy="2543583"/>
            <a:chOff x="12630062" y="19845312"/>
            <a:chExt cx="8315383" cy="2656477"/>
          </a:xfrm>
        </p:grpSpPr>
        <p:pic>
          <p:nvPicPr>
            <p:cNvPr id="12" name="Picture 3" descr="C:\Users\bleyer\Desktop\cvpr poster\v10.0\images\Results\Map\map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39606" y="19845312"/>
              <a:ext cx="2705100" cy="2057400"/>
            </a:xfrm>
            <a:prstGeom prst="rect">
              <a:avLst/>
            </a:prstGeom>
            <a:noFill/>
          </p:spPr>
        </p:pic>
        <p:pic>
          <p:nvPicPr>
            <p:cNvPr id="13" name="Picture 4" descr="C:\Users\bleyer\Desktop\cvpr poster\v10.0\images\Results\Map\groundtru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25688" y="19845312"/>
              <a:ext cx="2705100" cy="2057400"/>
            </a:xfrm>
            <a:prstGeom prst="rect">
              <a:avLst/>
            </a:prstGeom>
            <a:noFill/>
          </p:spPr>
        </p:pic>
        <p:pic>
          <p:nvPicPr>
            <p:cNvPr id="14" name="Picture 5" descr="C:\Users\bleyer\Desktop\cvpr poster\v10.0\images\Results\Map\map hard\dis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0345" y="19845312"/>
              <a:ext cx="2705100" cy="2057400"/>
            </a:xfrm>
            <a:prstGeom prst="rect">
              <a:avLst/>
            </a:prstGeom>
            <a:noFill/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12630062" y="21917014"/>
              <a:ext cx="27146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Map reference image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15144478" y="21917014"/>
              <a:ext cx="32720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Ground truth disparities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18202226" y="21917014"/>
              <a:ext cx="27146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Result of hard segmentation method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18559416" y="20658803"/>
              <a:ext cx="428628" cy="35719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rot="5400000" flipH="1" flipV="1">
              <a:off x="19988176" y="21373183"/>
              <a:ext cx="428628" cy="14287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20092077" y="20048324"/>
              <a:ext cx="435140" cy="214314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473200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3" y="1930400"/>
            <a:ext cx="8516937" cy="3886200"/>
          </a:xfrm>
        </p:spPr>
        <p:txBody>
          <a:bodyPr/>
          <a:lstStyle/>
          <a:p>
            <a:r>
              <a:rPr lang="en-US" dirty="0" smtClean="0"/>
              <a:t>Our approach:</a:t>
            </a:r>
          </a:p>
          <a:p>
            <a:pPr lvl="1"/>
            <a:r>
              <a:rPr lang="en-US" dirty="0" smtClean="0"/>
              <a:t>Prefer solutions consistent with a segmentation (lower energy). </a:t>
            </a:r>
          </a:p>
          <a:p>
            <a:pPr lvl="1"/>
            <a:r>
              <a:rPr lang="en-US" dirty="0" smtClean="0"/>
              <a:t>Segmentation = soft constraint.</a:t>
            </a:r>
          </a:p>
          <a:p>
            <a:endParaRPr lang="de-DE" dirty="0"/>
          </a:p>
        </p:txBody>
      </p:sp>
      <p:grpSp>
        <p:nvGrpSpPr>
          <p:cNvPr id="3" name="Gruppieren 10"/>
          <p:cNvGrpSpPr/>
          <p:nvPr/>
        </p:nvGrpSpPr>
        <p:grpSpPr>
          <a:xfrm>
            <a:off x="1749812" y="3712359"/>
            <a:ext cx="2626638" cy="2543583"/>
            <a:chOff x="18202226" y="19845312"/>
            <a:chExt cx="2743219" cy="2656477"/>
          </a:xfrm>
        </p:grpSpPr>
        <p:pic>
          <p:nvPicPr>
            <p:cNvPr id="14" name="Picture 5" descr="C:\Users\bleyer\Desktop\cvpr poster\v10.0\images\Results\Map\map hard\di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0345" y="19845312"/>
              <a:ext cx="2705100" cy="2057400"/>
            </a:xfrm>
            <a:prstGeom prst="rect">
              <a:avLst/>
            </a:prstGeom>
            <a:noFill/>
          </p:spPr>
        </p:pic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18202226" y="21917014"/>
              <a:ext cx="27146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Result of hard segmentation method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18559416" y="20658803"/>
              <a:ext cx="428628" cy="35719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rot="5400000" flipH="1" flipV="1">
              <a:off x="19988176" y="21373183"/>
              <a:ext cx="428628" cy="14287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20092077" y="20048324"/>
              <a:ext cx="435140" cy="214314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6" descr="C:\Users\bleyer\Desktop\cvpr poster\v10.0\images\Results\Map\map soft\di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329" y="3712314"/>
            <a:ext cx="2594474" cy="1973262"/>
          </a:xfrm>
          <a:prstGeom prst="rect">
            <a:avLst/>
          </a:prstGeom>
          <a:noFill/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845965" y="5792013"/>
            <a:ext cx="2034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8166F"/>
                </a:solidFill>
              </a:rPr>
              <a:t>Our result</a:t>
            </a:r>
            <a:endParaRPr lang="en-US" sz="1600" dirty="0">
              <a:solidFill>
                <a:srgbClr val="28166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38"/>
          <p:cNvGrpSpPr/>
          <p:nvPr/>
        </p:nvGrpSpPr>
        <p:grpSpPr>
          <a:xfrm>
            <a:off x="1647731" y="2613484"/>
            <a:ext cx="2408221" cy="2682846"/>
            <a:chOff x="1647731" y="2613484"/>
            <a:chExt cx="2408221" cy="2682846"/>
          </a:xfrm>
        </p:grpSpPr>
        <p:cxnSp>
          <p:nvCxnSpPr>
            <p:cNvPr id="19" name="Gerade Verbindung 18"/>
            <p:cNvCxnSpPr/>
            <p:nvPr/>
          </p:nvCxnSpPr>
          <p:spPr bwMode="auto">
            <a:xfrm rot="5400000" flipH="1" flipV="1">
              <a:off x="1430449" y="3060071"/>
              <a:ext cx="832918" cy="3983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 flipV="1">
              <a:off x="2046084" y="2616452"/>
              <a:ext cx="851025" cy="23539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2884554" y="2613484"/>
              <a:ext cx="745414" cy="32889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rot="16200000" flipH="1">
              <a:off x="3453916" y="3091778"/>
              <a:ext cx="764968" cy="43910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 rot="5400000">
              <a:off x="3362454" y="4106329"/>
              <a:ext cx="1103720" cy="27212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 rot="10800000" flipV="1">
              <a:off x="2652665" y="4781792"/>
              <a:ext cx="1124130" cy="5144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 bwMode="auto">
            <a:xfrm rot="10800000">
              <a:off x="1828801" y="4771176"/>
              <a:ext cx="832909" cy="52515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rot="16200000" flipV="1">
              <a:off x="1190501" y="4132937"/>
              <a:ext cx="1103066" cy="18860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" name="Gerade Verbindung mit Pfeil 41"/>
          <p:cNvCxnSpPr/>
          <p:nvPr/>
        </p:nvCxnSpPr>
        <p:spPr bwMode="auto">
          <a:xfrm rot="10800000" flipV="1">
            <a:off x="3630442" y="2842788"/>
            <a:ext cx="552261" cy="4707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Ellipse 43"/>
          <p:cNvSpPr/>
          <p:nvPr/>
        </p:nvSpPr>
        <p:spPr bwMode="auto">
          <a:xfrm>
            <a:off x="2625510" y="4870767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711937" y="2372006"/>
            <a:ext cx="2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endParaRPr lang="de-D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38"/>
          <p:cNvGrpSpPr/>
          <p:nvPr/>
        </p:nvGrpSpPr>
        <p:grpSpPr>
          <a:xfrm>
            <a:off x="1647731" y="2613484"/>
            <a:ext cx="2408221" cy="2682846"/>
            <a:chOff x="1647731" y="2613484"/>
            <a:chExt cx="2408221" cy="2682846"/>
          </a:xfrm>
        </p:grpSpPr>
        <p:cxnSp>
          <p:nvCxnSpPr>
            <p:cNvPr id="19" name="Gerade Verbindung 18"/>
            <p:cNvCxnSpPr/>
            <p:nvPr/>
          </p:nvCxnSpPr>
          <p:spPr bwMode="auto">
            <a:xfrm rot="5400000" flipH="1" flipV="1">
              <a:off x="1430449" y="3060071"/>
              <a:ext cx="832918" cy="3983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 flipV="1">
              <a:off x="2046084" y="2616452"/>
              <a:ext cx="851025" cy="23539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2884554" y="2613484"/>
              <a:ext cx="745414" cy="32889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rot="16200000" flipH="1">
              <a:off x="3453916" y="3091778"/>
              <a:ext cx="764968" cy="43910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 rot="5400000">
              <a:off x="3362454" y="4106329"/>
              <a:ext cx="1103720" cy="27212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 rot="10800000" flipV="1">
              <a:off x="2652665" y="4781792"/>
              <a:ext cx="1124130" cy="5144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 bwMode="auto">
            <a:xfrm rot="10800000">
              <a:off x="1828801" y="4771176"/>
              <a:ext cx="832909" cy="52515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rot="16200000" flipV="1">
              <a:off x="1190501" y="4132937"/>
              <a:ext cx="1103066" cy="18860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" name="Gerade Verbindung mit Pfeil 41"/>
          <p:cNvCxnSpPr/>
          <p:nvPr/>
        </p:nvCxnSpPr>
        <p:spPr bwMode="auto">
          <a:xfrm rot="10800000" flipV="1">
            <a:off x="3630442" y="2842788"/>
            <a:ext cx="552261" cy="4707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Ellipse 43"/>
          <p:cNvSpPr/>
          <p:nvPr/>
        </p:nvSpPr>
        <p:spPr bwMode="auto">
          <a:xfrm>
            <a:off x="2625510" y="4870767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2262894" y="4544840"/>
            <a:ext cx="885119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rot="5400000" flipH="1" flipV="1">
            <a:off x="1861775" y="4961527"/>
            <a:ext cx="836387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rot="5400000">
            <a:off x="2693444" y="4966471"/>
            <a:ext cx="851632" cy="5353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3711937" y="2372006"/>
            <a:ext cx="2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endParaRPr lang="de-D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Gerade Verbindung 20"/>
          <p:cNvCxnSpPr/>
          <p:nvPr/>
        </p:nvCxnSpPr>
        <p:spPr bwMode="auto">
          <a:xfrm>
            <a:off x="2262894" y="5398280"/>
            <a:ext cx="885119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38"/>
          <p:cNvGrpSpPr/>
          <p:nvPr/>
        </p:nvGrpSpPr>
        <p:grpSpPr>
          <a:xfrm>
            <a:off x="1647731" y="2613484"/>
            <a:ext cx="2408221" cy="2682846"/>
            <a:chOff x="1647731" y="2613484"/>
            <a:chExt cx="2408221" cy="2682846"/>
          </a:xfrm>
        </p:grpSpPr>
        <p:cxnSp>
          <p:nvCxnSpPr>
            <p:cNvPr id="19" name="Gerade Verbindung 18"/>
            <p:cNvCxnSpPr/>
            <p:nvPr/>
          </p:nvCxnSpPr>
          <p:spPr bwMode="auto">
            <a:xfrm rot="5400000" flipH="1" flipV="1">
              <a:off x="1430449" y="3060071"/>
              <a:ext cx="832918" cy="3983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 flipV="1">
              <a:off x="2046084" y="2616452"/>
              <a:ext cx="851025" cy="23539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2884554" y="2613484"/>
              <a:ext cx="745414" cy="32889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rot="16200000" flipH="1">
              <a:off x="3453916" y="3091778"/>
              <a:ext cx="764968" cy="43910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 rot="5400000">
              <a:off x="3362454" y="4106329"/>
              <a:ext cx="1103720" cy="27212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 rot="10800000" flipV="1">
              <a:off x="2652665" y="4781792"/>
              <a:ext cx="1124130" cy="5144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 bwMode="auto">
            <a:xfrm rot="10800000">
              <a:off x="1828801" y="4771176"/>
              <a:ext cx="832909" cy="52515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rot="16200000" flipV="1">
              <a:off x="1190501" y="4132937"/>
              <a:ext cx="1103066" cy="18860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Ellipse 43"/>
          <p:cNvSpPr/>
          <p:nvPr/>
        </p:nvSpPr>
        <p:spPr bwMode="auto">
          <a:xfrm>
            <a:off x="2625510" y="4870767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2262894" y="4544840"/>
            <a:ext cx="885119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rot="16200000" flipV="1">
            <a:off x="2021943" y="4801357"/>
            <a:ext cx="517555" cy="1506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rot="16200000" flipH="1">
            <a:off x="2859386" y="4805881"/>
            <a:ext cx="526610" cy="1509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3711937" y="2372006"/>
            <a:ext cx="2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endParaRPr lang="de-D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 rot="10800000" flipV="1">
            <a:off x="2661723" y="5075976"/>
            <a:ext cx="458707" cy="220303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10800000">
            <a:off x="2281474" y="5069942"/>
            <a:ext cx="384777" cy="221809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mit Pfeil 62"/>
          <p:cNvCxnSpPr/>
          <p:nvPr/>
        </p:nvCxnSpPr>
        <p:spPr bwMode="auto">
          <a:xfrm rot="10800000" flipV="1">
            <a:off x="3630442" y="2842788"/>
            <a:ext cx="552261" cy="4707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4" name="Textfeld 63"/>
          <p:cNvSpPr txBox="1"/>
          <p:nvPr/>
        </p:nvSpPr>
        <p:spPr>
          <a:xfrm>
            <a:off x="3819057" y="5095590"/>
            <a:ext cx="2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Subsegment</a:t>
            </a:r>
            <a:endParaRPr lang="de-D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 bwMode="auto">
          <a:xfrm rot="10800000">
            <a:off x="2906162" y="4906979"/>
            <a:ext cx="1093964" cy="4330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647731" y="2613484"/>
            <a:ext cx="2408221" cy="2682846"/>
            <a:chOff x="1647731" y="2613484"/>
            <a:chExt cx="2408221" cy="2682846"/>
          </a:xfrm>
        </p:grpSpPr>
        <p:cxnSp>
          <p:nvCxnSpPr>
            <p:cNvPr id="19" name="Gerade Verbindung 18"/>
            <p:cNvCxnSpPr/>
            <p:nvPr/>
          </p:nvCxnSpPr>
          <p:spPr bwMode="auto">
            <a:xfrm rot="5400000" flipH="1" flipV="1">
              <a:off x="1430449" y="3060071"/>
              <a:ext cx="832918" cy="3983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 flipV="1">
              <a:off x="2046084" y="2616452"/>
              <a:ext cx="851025" cy="23539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2884554" y="2613484"/>
              <a:ext cx="745414" cy="32889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rot="16200000" flipH="1">
              <a:off x="3453916" y="3091778"/>
              <a:ext cx="764968" cy="43910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 rot="5400000">
              <a:off x="3362454" y="4106329"/>
              <a:ext cx="1103720" cy="27212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 rot="10800000" flipV="1">
              <a:off x="2652665" y="4781792"/>
              <a:ext cx="1124130" cy="5144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 bwMode="auto">
            <a:xfrm rot="10800000">
              <a:off x="1828801" y="4771176"/>
              <a:ext cx="832909" cy="52515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rot="16200000" flipV="1">
              <a:off x="1190501" y="4132937"/>
              <a:ext cx="1103066" cy="18860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Ellipse 43"/>
          <p:cNvSpPr/>
          <p:nvPr/>
        </p:nvSpPr>
        <p:spPr bwMode="auto">
          <a:xfrm>
            <a:off x="2625510" y="4870767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2262894" y="4544840"/>
            <a:ext cx="885119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rot="16200000" flipV="1">
            <a:off x="2021943" y="4801357"/>
            <a:ext cx="517555" cy="1506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rot="16200000" flipH="1">
            <a:off x="2859386" y="4805881"/>
            <a:ext cx="526610" cy="1509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3711937" y="2372006"/>
            <a:ext cx="2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endParaRPr lang="de-D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 rot="10800000" flipV="1">
            <a:off x="2661723" y="5075976"/>
            <a:ext cx="458707" cy="220303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10800000">
            <a:off x="2281474" y="5069942"/>
            <a:ext cx="384777" cy="221809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mit Pfeil 62"/>
          <p:cNvCxnSpPr/>
          <p:nvPr/>
        </p:nvCxnSpPr>
        <p:spPr bwMode="auto">
          <a:xfrm rot="10800000" flipV="1">
            <a:off x="3630442" y="2842788"/>
            <a:ext cx="552261" cy="4707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4" name="Textfeld 63"/>
          <p:cNvSpPr txBox="1"/>
          <p:nvPr/>
        </p:nvSpPr>
        <p:spPr>
          <a:xfrm>
            <a:off x="3819057" y="5095590"/>
            <a:ext cx="245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Subsegment</a:t>
            </a:r>
            <a:endParaRPr lang="de-D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 bwMode="auto">
          <a:xfrm rot="10800000">
            <a:off x="2906162" y="4906979"/>
            <a:ext cx="1093964" cy="4330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9" name="Inhaltsplatzhalter 9"/>
          <p:cNvSpPr txBox="1">
            <a:spLocks/>
          </p:cNvSpPr>
          <p:nvPr/>
        </p:nvSpPr>
        <p:spPr bwMode="auto">
          <a:xfrm>
            <a:off x="423864" y="2083370"/>
            <a:ext cx="8161336" cy="2117448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 Our term: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dirty="0" smtClean="0"/>
              <a:t> 0 penalty if all pixels within </a:t>
            </a:r>
            <a:r>
              <a:rPr lang="en-US" sz="2800" dirty="0" err="1" smtClean="0"/>
              <a:t>subsegment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assigned to the same </a:t>
            </a:r>
            <a:r>
              <a:rPr lang="en-US" sz="2800" b="1" dirty="0" smtClean="0">
                <a:solidFill>
                  <a:srgbClr val="C00000"/>
                </a:solidFill>
              </a:rPr>
              <a:t>surface</a:t>
            </a:r>
            <a:endParaRPr lang="en-US" sz="28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dirty="0" smtClean="0"/>
              <a:t>Constant penalty, otherwise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113" y="2424159"/>
            <a:ext cx="4088617" cy="30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 rot="5193646">
            <a:off x="4029956" y="4265831"/>
            <a:ext cx="3309238" cy="4638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852657" y="3567077"/>
            <a:ext cx="2145672" cy="12674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Soft Segmentation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2606" y="2489811"/>
            <a:ext cx="9716697" cy="275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-2152066" y="4544291"/>
            <a:ext cx="3943927" cy="9421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-2073554" y="2129083"/>
            <a:ext cx="3943927" cy="9421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-1902691" y="2346036"/>
            <a:ext cx="2881746" cy="36853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1384300"/>
            <a:ext cx="8516937" cy="457200"/>
          </a:xfrm>
        </p:spPr>
        <p:txBody>
          <a:bodyPr/>
          <a:lstStyle/>
          <a:p>
            <a:r>
              <a:rPr lang="en-US" dirty="0"/>
              <a:t>Dense Stereo Matching</a:t>
            </a:r>
          </a:p>
        </p:txBody>
      </p:sp>
      <p:pic>
        <p:nvPicPr>
          <p:cNvPr id="689155" name="Picture 3" descr="tsukuba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879600"/>
            <a:ext cx="2436813" cy="1827213"/>
          </a:xfrm>
          <a:prstGeom prst="rect">
            <a:avLst/>
          </a:prstGeom>
          <a:noFill/>
        </p:spPr>
      </p:pic>
      <p:pic>
        <p:nvPicPr>
          <p:cNvPr id="689156" name="Picture 4" descr="tsukuba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800" y="1879600"/>
            <a:ext cx="2413000" cy="1809750"/>
          </a:xfrm>
          <a:prstGeom prst="rect">
            <a:avLst/>
          </a:prstGeom>
          <a:noFill/>
        </p:spPr>
      </p:pic>
      <p:sp>
        <p:nvSpPr>
          <p:cNvPr id="68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8538" y="3695700"/>
            <a:ext cx="3300412" cy="3556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sz="2000"/>
              <a:t>(Left Image)</a:t>
            </a:r>
          </a:p>
        </p:txBody>
      </p:sp>
      <p:sp>
        <p:nvSpPr>
          <p:cNvPr id="689158" name="Rectangle 6"/>
          <p:cNvSpPr>
            <a:spLocks noChangeArrowheads="1"/>
          </p:cNvSpPr>
          <p:nvPr/>
        </p:nvSpPr>
        <p:spPr bwMode="auto">
          <a:xfrm>
            <a:off x="47704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de-AT" sz="2000"/>
              <a:t>(Right Image)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MDL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3" y="1844675"/>
            <a:ext cx="8516937" cy="3886200"/>
          </a:xfrm>
        </p:spPr>
        <p:txBody>
          <a:bodyPr/>
          <a:lstStyle/>
          <a:p>
            <a:r>
              <a:rPr lang="en-US" dirty="0" smtClean="0"/>
              <a:t>Simple scene explanation better than unnecessarily complex one. </a:t>
            </a:r>
          </a:p>
          <a:p>
            <a:r>
              <a:rPr lang="en-US" dirty="0" smtClean="0"/>
              <a:t>Penalty on the number of surfaces. </a:t>
            </a:r>
          </a:p>
          <a:p>
            <a:r>
              <a:rPr lang="en-US" dirty="0" smtClean="0"/>
              <a:t>Solution containing 5 surfaces cheaper than one with 100 surfaces.</a:t>
            </a:r>
          </a:p>
          <a:p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42795" y="4176151"/>
            <a:ext cx="8558306" cy="1717827"/>
            <a:chOff x="-1271681" y="3602403"/>
            <a:chExt cx="11930146" cy="2394625"/>
          </a:xfrm>
        </p:grpSpPr>
        <p:pic>
          <p:nvPicPr>
            <p:cNvPr id="8" name="Picture 7" descr="C:\Users\bleyer\Desktop\cvpr poster\v10.0\images\Results\MDL\cropped\cones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28805" y="3602403"/>
              <a:ext cx="2190752" cy="1643064"/>
            </a:xfrm>
            <a:prstGeom prst="rect">
              <a:avLst/>
            </a:prstGeom>
            <a:noFill/>
          </p:spPr>
        </p:pic>
        <p:pic>
          <p:nvPicPr>
            <p:cNvPr id="9" name="Picture 8" descr="C:\Users\bleyer\Desktop\cvpr poster\v10.0\images\Results\MDL\cropped\NOMDL_label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525" y="3602403"/>
              <a:ext cx="2190752" cy="1643064"/>
            </a:xfrm>
            <a:prstGeom prst="rect">
              <a:avLst/>
            </a:prstGeom>
            <a:noFill/>
          </p:spPr>
        </p:pic>
        <p:pic>
          <p:nvPicPr>
            <p:cNvPr id="11" name="Picture 9" descr="C:\Users\bleyer\Desktop\cvpr poster\v10.0\images\Results\MDL\cropped\NOMDL_dis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541" y="3602403"/>
              <a:ext cx="2190752" cy="1643064"/>
            </a:xfrm>
            <a:prstGeom prst="rect">
              <a:avLst/>
            </a:prstGeom>
            <a:noFill/>
          </p:spPr>
        </p:pic>
        <p:pic>
          <p:nvPicPr>
            <p:cNvPr id="12" name="Picture 10" descr="C:\Users\bleyer\Desktop\cvpr poster\v10.0\images\Results\MDL\cropped\MDL_label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7871" y="3602403"/>
              <a:ext cx="2190752" cy="1643064"/>
            </a:xfrm>
            <a:prstGeom prst="rect">
              <a:avLst/>
            </a:prstGeom>
            <a:noFill/>
          </p:spPr>
        </p:pic>
        <p:pic>
          <p:nvPicPr>
            <p:cNvPr id="13" name="Picture 11" descr="C:\Users\bleyer\Desktop\cvpr poster\v10.0\images\Results\MDL\cropped\MDL_dis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67713" y="3602413"/>
              <a:ext cx="2190752" cy="1643064"/>
            </a:xfrm>
            <a:prstGeom prst="rect">
              <a:avLst/>
            </a:prstGeom>
            <a:noFill/>
          </p:spPr>
        </p:pic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-1271681" y="5288340"/>
              <a:ext cx="2286016" cy="70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Crop of the Cones image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300087" y="5288340"/>
              <a:ext cx="4572032" cy="47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Solution without our MDL term. 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6157870" y="5288341"/>
              <a:ext cx="4500595" cy="47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Our MDL term. 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Curvature Term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3" y="1844675"/>
            <a:ext cx="8516937" cy="3886200"/>
          </a:xfrm>
        </p:spPr>
        <p:txBody>
          <a:bodyPr/>
          <a:lstStyle/>
          <a:p>
            <a:r>
              <a:rPr lang="en-US" dirty="0" smtClean="0"/>
              <a:t>Second order priors:</a:t>
            </a:r>
          </a:p>
          <a:p>
            <a:pPr lvl="1"/>
            <a:r>
              <a:rPr lang="en-US" dirty="0" smtClean="0"/>
              <a:t>Difficult to optimize in disparity-based representation </a:t>
            </a:r>
            <a:br>
              <a:rPr lang="en-US" dirty="0" smtClean="0"/>
            </a:br>
            <a:r>
              <a:rPr lang="en-US" dirty="0" smtClean="0"/>
              <a:t>due to triple cliques [Woodford et al., CVPR08].</a:t>
            </a:r>
          </a:p>
          <a:p>
            <a:r>
              <a:rPr lang="en-US" dirty="0" smtClean="0"/>
              <a:t>Our approach:</a:t>
            </a:r>
          </a:p>
          <a:p>
            <a:pPr lvl="1"/>
            <a:r>
              <a:rPr lang="en-US" dirty="0" smtClean="0"/>
              <a:t>Curvature analytically computed from surface model.</a:t>
            </a:r>
          </a:p>
          <a:p>
            <a:pPr lvl="1"/>
            <a:r>
              <a:rPr lang="en-US" dirty="0" smtClean="0"/>
              <a:t>Easy to optimize in surface-based representation </a:t>
            </a:r>
            <a:br>
              <a:rPr lang="en-US" dirty="0" smtClean="0"/>
            </a:br>
            <a:r>
              <a:rPr lang="en-US" dirty="0" smtClean="0"/>
              <a:t>(unary term).</a:t>
            </a:r>
          </a:p>
          <a:p>
            <a:endParaRPr lang="de-DE" dirty="0"/>
          </a:p>
        </p:txBody>
      </p:sp>
      <p:pic>
        <p:nvPicPr>
          <p:cNvPr id="18" name="Picture 12" descr="C:\Users\bleyer\Desktop\cvpr poster\v10.0\images\Results\paper experiments\-surfcomp_0\venus\left_with_heightli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332" y="4402823"/>
            <a:ext cx="2237577" cy="1974637"/>
          </a:xfrm>
          <a:prstGeom prst="rect">
            <a:avLst/>
          </a:prstGeom>
          <a:noFill/>
        </p:spPr>
      </p:pic>
      <p:pic>
        <p:nvPicPr>
          <p:cNvPr id="19" name="Picture 13" descr="C:\Users\bleyer\Desktop\cvpr poster\v10.0\images\Results\paper experiments\-surfcomp_0\venus\error\venus-sparse_20000-surfcomp_0-ho_100-smooth_30-seg_3-winsize_5-iterations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968" y="4425501"/>
            <a:ext cx="1184600" cy="10453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" name="Picture 153" descr="E:\papers\HOstereo\cameraready\images\Results\Middlebury\rawdata\venus\disp\heightlin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146" y="4402823"/>
            <a:ext cx="2200728" cy="1974637"/>
          </a:xfrm>
          <a:prstGeom prst="rect">
            <a:avLst/>
          </a:prstGeom>
          <a:noFill/>
        </p:spPr>
      </p:pic>
      <p:pic>
        <p:nvPicPr>
          <p:cNvPr id="21" name="Picture 152" descr="E:\papers\HOstereo\cameraready\images\Results\Middlebury\rawdata\venus\error\venus-sparse_20000-surfcomp_7-ho_100-smooth_30-seg_3-winsize_5-iterations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0429" y="4425501"/>
            <a:ext cx="1164472" cy="1044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84575" y="6377459"/>
            <a:ext cx="38911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8166F"/>
                </a:solidFill>
              </a:rPr>
              <a:t>Result without curvature term. </a:t>
            </a:r>
            <a:endParaRPr lang="en-US" sz="1600" dirty="0">
              <a:solidFill>
                <a:srgbClr val="28166F"/>
              </a:solidFill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717693" y="6377459"/>
            <a:ext cx="3600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8166F"/>
                </a:solidFill>
              </a:rPr>
              <a:t>Result with curvature term. </a:t>
            </a:r>
            <a:endParaRPr lang="en-US" sz="1600" dirty="0">
              <a:solidFill>
                <a:srgbClr val="28166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87475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Improved Asymmetric Occlusion Handling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3" y="1844675"/>
            <a:ext cx="8516937" cy="3886200"/>
          </a:xfrm>
        </p:spPr>
        <p:txBody>
          <a:bodyPr/>
          <a:lstStyle/>
          <a:p>
            <a:r>
              <a:rPr lang="en-US" dirty="0" smtClean="0"/>
              <a:t>Uniqueness assumption violated for slanted surfaces: </a:t>
            </a:r>
          </a:p>
          <a:p>
            <a:pPr lvl="1"/>
            <a:r>
              <a:rPr lang="en-US" dirty="0" smtClean="0"/>
              <a:t>Several pixels of the same surface correspond to a single pixel of the second view.</a:t>
            </a:r>
          </a:p>
          <a:p>
            <a:r>
              <a:rPr lang="en-US" dirty="0" smtClean="0"/>
              <a:t>Our approach:</a:t>
            </a:r>
          </a:p>
          <a:p>
            <a:pPr lvl="1"/>
            <a:r>
              <a:rPr lang="en-US" dirty="0" smtClean="0"/>
              <a:t>Pixels must not occlude each other if they lie on same surface.</a:t>
            </a:r>
          </a:p>
          <a:p>
            <a:pPr lvl="1"/>
            <a:r>
              <a:rPr lang="en-US" dirty="0" smtClean="0"/>
              <a:t>Avoids wrongly detected occlusions at slanted surfaces.</a:t>
            </a:r>
          </a:p>
          <a:p>
            <a:endParaRPr lang="de-DE" dirty="0"/>
          </a:p>
        </p:txBody>
      </p:sp>
      <p:pic>
        <p:nvPicPr>
          <p:cNvPr id="11" name="Picture 14" descr="C:\Users\bleyer\Desktop\cvpr poster\v10.0\images\Results\Middlebury\rawdata\teddy\disp\teddy-sparse_20000-surfcomp_7-ho_100-smooth_30-seg_3-winsize_5-iterations_3_occlus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76" y="4102099"/>
            <a:ext cx="2708910" cy="2257425"/>
          </a:xfrm>
          <a:prstGeom prst="rect">
            <a:avLst/>
          </a:prstGeom>
          <a:noFill/>
        </p:spPr>
      </p:pic>
      <p:pic>
        <p:nvPicPr>
          <p:cNvPr id="12" name="Picture 15" descr="C:\Users\bleyer\Desktop\cvpr poster\v10.0\images\Results\paper experiments\different occ\teddy\disp\teddy-sparse_20000-surfcomp_7-ho_100-smooth_30-seg_3-winsize_5-iterations_3_occlus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956" y="4114711"/>
            <a:ext cx="2708601" cy="2257167"/>
          </a:xfrm>
          <a:prstGeom prst="rect">
            <a:avLst/>
          </a:prstGeom>
          <a:noFill/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86175" y="6377459"/>
            <a:ext cx="38911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8166F"/>
                </a:solidFill>
              </a:rPr>
              <a:t>Standard Occlusion Handling</a:t>
            </a:r>
            <a:endParaRPr lang="en-US" sz="1600" dirty="0">
              <a:solidFill>
                <a:srgbClr val="28166F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69993" y="6377459"/>
            <a:ext cx="3600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8166F"/>
                </a:solidFill>
              </a:rPr>
              <a:t>Ours</a:t>
            </a:r>
            <a:endParaRPr lang="en-US" sz="1600" dirty="0">
              <a:solidFill>
                <a:srgbClr val="28166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27148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Energy Optimization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4" y="1782530"/>
            <a:ext cx="8555036" cy="3886200"/>
          </a:xfrm>
        </p:spPr>
        <p:txBody>
          <a:bodyPr/>
          <a:lstStyle/>
          <a:p>
            <a:r>
              <a:rPr lang="en-US" sz="2000" dirty="0" smtClean="0"/>
              <a:t>Not easy – label set of infinite size!</a:t>
            </a:r>
          </a:p>
          <a:p>
            <a:r>
              <a:rPr lang="en-US" sz="2000" dirty="0" smtClean="0"/>
              <a:t>Fusion move approach [</a:t>
            </a:r>
            <a:r>
              <a:rPr lang="en-US" sz="2000" dirty="0" err="1" smtClean="0"/>
              <a:t>Lempitsky</a:t>
            </a:r>
            <a:r>
              <a:rPr lang="en-US" sz="2000" dirty="0" smtClean="0"/>
              <a:t> et al., ICCV07]:</a:t>
            </a:r>
            <a:endParaRPr lang="de-DE" sz="2000" dirty="0"/>
          </a:p>
        </p:txBody>
      </p:sp>
      <p:sp>
        <p:nvSpPr>
          <p:cNvPr id="6" name="Rectangle 20"/>
          <p:cNvSpPr/>
          <p:nvPr/>
        </p:nvSpPr>
        <p:spPr>
          <a:xfrm>
            <a:off x="1075374" y="2989959"/>
            <a:ext cx="1776716" cy="13915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Oval 18"/>
          <p:cNvSpPr/>
          <p:nvPr/>
        </p:nvSpPr>
        <p:spPr>
          <a:xfrm>
            <a:off x="1317403" y="3070113"/>
            <a:ext cx="1363709" cy="12364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914401" y="2626200"/>
            <a:ext cx="208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28166F"/>
                </a:solidFill>
              </a:rPr>
              <a:t>Current Solution</a:t>
            </a:r>
            <a:endParaRPr lang="en-US" sz="2000" dirty="0">
              <a:solidFill>
                <a:srgbClr val="28166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27148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Energy Optimization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4" y="1782530"/>
            <a:ext cx="8555036" cy="3886200"/>
          </a:xfrm>
        </p:spPr>
        <p:txBody>
          <a:bodyPr/>
          <a:lstStyle/>
          <a:p>
            <a:r>
              <a:rPr lang="en-US" sz="2000" dirty="0" smtClean="0"/>
              <a:t>Not easy – label set of infinite size!</a:t>
            </a:r>
          </a:p>
          <a:p>
            <a:r>
              <a:rPr lang="en-US" sz="2000" dirty="0" smtClean="0"/>
              <a:t>Fusion move approach [</a:t>
            </a:r>
            <a:r>
              <a:rPr lang="en-US" sz="2000" dirty="0" err="1" smtClean="0"/>
              <a:t>Lempitsky</a:t>
            </a:r>
            <a:r>
              <a:rPr lang="en-US" sz="2000" dirty="0" smtClean="0"/>
              <a:t> et al., ICCV07]:</a:t>
            </a:r>
            <a:endParaRPr lang="de-DE" sz="2000" dirty="0"/>
          </a:p>
        </p:txBody>
      </p:sp>
      <p:sp>
        <p:nvSpPr>
          <p:cNvPr id="6" name="Rectangle 20"/>
          <p:cNvSpPr/>
          <p:nvPr/>
        </p:nvSpPr>
        <p:spPr>
          <a:xfrm>
            <a:off x="1075374" y="2989959"/>
            <a:ext cx="1776716" cy="13915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Oval 18"/>
          <p:cNvSpPr/>
          <p:nvPr/>
        </p:nvSpPr>
        <p:spPr>
          <a:xfrm>
            <a:off x="1317403" y="3070113"/>
            <a:ext cx="1363709" cy="12364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19"/>
          <p:cNvSpPr/>
          <p:nvPr/>
        </p:nvSpPr>
        <p:spPr>
          <a:xfrm>
            <a:off x="2896526" y="2989959"/>
            <a:ext cx="1776716" cy="13915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Oval 22"/>
          <p:cNvSpPr/>
          <p:nvPr/>
        </p:nvSpPr>
        <p:spPr>
          <a:xfrm>
            <a:off x="3138556" y="3070113"/>
            <a:ext cx="1363709" cy="12364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914401" y="2626200"/>
            <a:ext cx="208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28166F"/>
                </a:solidFill>
              </a:rPr>
              <a:t>Current Solution</a:t>
            </a:r>
            <a:endParaRPr lang="en-US" sz="2000" dirty="0">
              <a:solidFill>
                <a:srgbClr val="28166F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881260" y="2626200"/>
            <a:ext cx="1812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28166F"/>
                </a:solidFill>
              </a:rPr>
              <a:t>Proposal</a:t>
            </a:r>
            <a:endParaRPr lang="en-US" sz="2000" dirty="0">
              <a:solidFill>
                <a:srgbClr val="28166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27148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Energy Optimization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4" y="1782530"/>
            <a:ext cx="8555036" cy="3886200"/>
          </a:xfrm>
        </p:spPr>
        <p:txBody>
          <a:bodyPr/>
          <a:lstStyle/>
          <a:p>
            <a:r>
              <a:rPr lang="en-US" sz="2000" dirty="0" smtClean="0"/>
              <a:t>Not easy – label set of infinite size!</a:t>
            </a:r>
          </a:p>
          <a:p>
            <a:r>
              <a:rPr lang="en-US" sz="2000" dirty="0" smtClean="0"/>
              <a:t>Fusion move approach [</a:t>
            </a:r>
            <a:r>
              <a:rPr lang="en-US" sz="2000" dirty="0" err="1" smtClean="0"/>
              <a:t>Lempitsky</a:t>
            </a:r>
            <a:r>
              <a:rPr lang="en-US" sz="2000" dirty="0" smtClean="0"/>
              <a:t> et al., ICCV07]:</a:t>
            </a:r>
            <a:endParaRPr lang="de-DE" sz="2000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14401" y="2626200"/>
            <a:ext cx="3779531" cy="4127023"/>
            <a:chOff x="44410153" y="13261156"/>
            <a:chExt cx="4552506" cy="4971068"/>
          </a:xfrm>
        </p:grpSpPr>
        <p:sp>
          <p:nvSpPr>
            <p:cNvPr id="6" name="Rectangle 20"/>
            <p:cNvSpPr/>
            <p:nvPr/>
          </p:nvSpPr>
          <p:spPr>
            <a:xfrm>
              <a:off x="44604047" y="13699310"/>
              <a:ext cx="2140083" cy="1676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Oval 18"/>
            <p:cNvSpPr/>
            <p:nvPr/>
          </p:nvSpPr>
          <p:spPr>
            <a:xfrm>
              <a:off x="44895575" y="13795857"/>
              <a:ext cx="1642610" cy="14893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tangle 19"/>
            <p:cNvSpPr/>
            <p:nvPr/>
          </p:nvSpPr>
          <p:spPr>
            <a:xfrm>
              <a:off x="46797655" y="13699310"/>
              <a:ext cx="2140083" cy="16761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Oval 22"/>
            <p:cNvSpPr/>
            <p:nvPr/>
          </p:nvSpPr>
          <p:spPr>
            <a:xfrm>
              <a:off x="47089183" y="13795857"/>
              <a:ext cx="1642610" cy="14893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tangle 29"/>
            <p:cNvSpPr/>
            <p:nvPr/>
          </p:nvSpPr>
          <p:spPr>
            <a:xfrm>
              <a:off x="45553054" y="15985326"/>
              <a:ext cx="2412693" cy="18561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43"/>
            <p:cNvSpPr/>
            <p:nvPr/>
          </p:nvSpPr>
          <p:spPr>
            <a:xfrm>
              <a:off x="45565888" y="16904600"/>
              <a:ext cx="2390776" cy="9315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Oval 30"/>
            <p:cNvSpPr/>
            <p:nvPr/>
          </p:nvSpPr>
          <p:spPr>
            <a:xfrm>
              <a:off x="45844582" y="16081874"/>
              <a:ext cx="1851851" cy="16493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Freeform 39"/>
            <p:cNvSpPr/>
            <p:nvPr/>
          </p:nvSpPr>
          <p:spPr>
            <a:xfrm>
              <a:off x="45998481" y="16078307"/>
              <a:ext cx="1098551" cy="1661318"/>
            </a:xfrm>
            <a:custGeom>
              <a:avLst/>
              <a:gdLst>
                <a:gd name="connsiteX0" fmla="*/ 796132 w 1143398"/>
                <a:gd name="connsiteY0" fmla="*/ 1650206 h 1660922"/>
                <a:gd name="connsiteX1" fmla="*/ 1069976 w 1143398"/>
                <a:gd name="connsiteY1" fmla="*/ 1421606 h 1660922"/>
                <a:gd name="connsiteX2" fmla="*/ 1053307 w 1143398"/>
                <a:gd name="connsiteY2" fmla="*/ 1069181 h 1660922"/>
                <a:gd name="connsiteX3" fmla="*/ 529432 w 1143398"/>
                <a:gd name="connsiteY3" fmla="*/ 807243 h 1660922"/>
                <a:gd name="connsiteX4" fmla="*/ 365126 w 1143398"/>
                <a:gd name="connsiteY4" fmla="*/ 452437 h 1660922"/>
                <a:gd name="connsiteX5" fmla="*/ 755651 w 1143398"/>
                <a:gd name="connsiteY5" fmla="*/ 2381 h 1660922"/>
                <a:gd name="connsiteX6" fmla="*/ 84138 w 1143398"/>
                <a:gd name="connsiteY6" fmla="*/ 438149 h 1660922"/>
                <a:gd name="connsiteX7" fmla="*/ 250826 w 1143398"/>
                <a:gd name="connsiteY7" fmla="*/ 1357312 h 1660922"/>
                <a:gd name="connsiteX8" fmla="*/ 796132 w 1143398"/>
                <a:gd name="connsiteY8" fmla="*/ 1650206 h 166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98" h="1660922">
                  <a:moveTo>
                    <a:pt x="796132" y="1650206"/>
                  </a:moveTo>
                  <a:cubicBezTo>
                    <a:pt x="932657" y="1660922"/>
                    <a:pt x="1027113" y="1518444"/>
                    <a:pt x="1069976" y="1421606"/>
                  </a:cubicBezTo>
                  <a:cubicBezTo>
                    <a:pt x="1112839" y="1324768"/>
                    <a:pt x="1143398" y="1171575"/>
                    <a:pt x="1053307" y="1069181"/>
                  </a:cubicBezTo>
                  <a:cubicBezTo>
                    <a:pt x="963216" y="966787"/>
                    <a:pt x="644129" y="910034"/>
                    <a:pt x="529432" y="807243"/>
                  </a:cubicBezTo>
                  <a:cubicBezTo>
                    <a:pt x="414735" y="704452"/>
                    <a:pt x="327423" y="586581"/>
                    <a:pt x="365126" y="452437"/>
                  </a:cubicBezTo>
                  <a:cubicBezTo>
                    <a:pt x="402829" y="318293"/>
                    <a:pt x="802482" y="4762"/>
                    <a:pt x="755651" y="2381"/>
                  </a:cubicBezTo>
                  <a:cubicBezTo>
                    <a:pt x="708820" y="0"/>
                    <a:pt x="168276" y="212327"/>
                    <a:pt x="84138" y="438149"/>
                  </a:cubicBezTo>
                  <a:cubicBezTo>
                    <a:pt x="0" y="663971"/>
                    <a:pt x="132557" y="1155303"/>
                    <a:pt x="250826" y="1357312"/>
                  </a:cubicBezTo>
                  <a:cubicBezTo>
                    <a:pt x="369095" y="1559322"/>
                    <a:pt x="659607" y="1639490"/>
                    <a:pt x="796132" y="1650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Oval 42"/>
            <p:cNvSpPr/>
            <p:nvPr/>
          </p:nvSpPr>
          <p:spPr>
            <a:xfrm>
              <a:off x="46675535" y="16323463"/>
              <a:ext cx="238125" cy="2381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Freeform 40"/>
            <p:cNvSpPr/>
            <p:nvPr/>
          </p:nvSpPr>
          <p:spPr>
            <a:xfrm>
              <a:off x="45808776" y="16044717"/>
              <a:ext cx="1212056" cy="1698084"/>
            </a:xfrm>
            <a:custGeom>
              <a:avLst/>
              <a:gdLst>
                <a:gd name="connsiteX0" fmla="*/ 896408 w 1173691"/>
                <a:gd name="connsiteY0" fmla="*/ 26458 h 1681691"/>
                <a:gd name="connsiteX1" fmla="*/ 667808 w 1173691"/>
                <a:gd name="connsiteY1" fmla="*/ 58208 h 1681691"/>
                <a:gd name="connsiteX2" fmla="*/ 477308 w 1173691"/>
                <a:gd name="connsiteY2" fmla="*/ 131233 h 1681691"/>
                <a:gd name="connsiteX3" fmla="*/ 299508 w 1173691"/>
                <a:gd name="connsiteY3" fmla="*/ 245533 h 1681691"/>
                <a:gd name="connsiteX4" fmla="*/ 131233 w 1173691"/>
                <a:gd name="connsiteY4" fmla="*/ 436033 h 1681691"/>
                <a:gd name="connsiteX5" fmla="*/ 29633 w 1173691"/>
                <a:gd name="connsiteY5" fmla="*/ 636058 h 1681691"/>
                <a:gd name="connsiteX6" fmla="*/ 1058 w 1173691"/>
                <a:gd name="connsiteY6" fmla="*/ 848783 h 1681691"/>
                <a:gd name="connsiteX7" fmla="*/ 23283 w 1173691"/>
                <a:gd name="connsiteY7" fmla="*/ 1032933 h 1681691"/>
                <a:gd name="connsiteX8" fmla="*/ 89958 w 1173691"/>
                <a:gd name="connsiteY8" fmla="*/ 1207558 h 1681691"/>
                <a:gd name="connsiteX9" fmla="*/ 213783 w 1173691"/>
                <a:gd name="connsiteY9" fmla="*/ 1379008 h 1681691"/>
                <a:gd name="connsiteX10" fmla="*/ 397933 w 1173691"/>
                <a:gd name="connsiteY10" fmla="*/ 1528233 h 1681691"/>
                <a:gd name="connsiteX11" fmla="*/ 617008 w 1173691"/>
                <a:gd name="connsiteY11" fmla="*/ 1629833 h 1681691"/>
                <a:gd name="connsiteX12" fmla="*/ 880533 w 1173691"/>
                <a:gd name="connsiteY12" fmla="*/ 1671108 h 1681691"/>
                <a:gd name="connsiteX13" fmla="*/ 975783 w 1173691"/>
                <a:gd name="connsiteY13" fmla="*/ 1671108 h 1681691"/>
                <a:gd name="connsiteX14" fmla="*/ 994833 w 1173691"/>
                <a:gd name="connsiteY14" fmla="*/ 1671108 h 1681691"/>
                <a:gd name="connsiteX15" fmla="*/ 1045633 w 1173691"/>
                <a:gd name="connsiteY15" fmla="*/ 1607608 h 1681691"/>
                <a:gd name="connsiteX16" fmla="*/ 1090083 w 1173691"/>
                <a:gd name="connsiteY16" fmla="*/ 1445683 h 1681691"/>
                <a:gd name="connsiteX17" fmla="*/ 543983 w 1173691"/>
                <a:gd name="connsiteY17" fmla="*/ 1029758 h 1681691"/>
                <a:gd name="connsiteX18" fmla="*/ 442383 w 1173691"/>
                <a:gd name="connsiteY18" fmla="*/ 528108 h 1681691"/>
                <a:gd name="connsiteX19" fmla="*/ 648758 w 1173691"/>
                <a:gd name="connsiteY19" fmla="*/ 216958 h 1681691"/>
                <a:gd name="connsiteX20" fmla="*/ 896408 w 1173691"/>
                <a:gd name="connsiteY20" fmla="*/ 26458 h 168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3691" h="1681691">
                  <a:moveTo>
                    <a:pt x="896408" y="26458"/>
                  </a:moveTo>
                  <a:cubicBezTo>
                    <a:pt x="899583" y="0"/>
                    <a:pt x="737658" y="40746"/>
                    <a:pt x="667808" y="58208"/>
                  </a:cubicBezTo>
                  <a:cubicBezTo>
                    <a:pt x="597958" y="75670"/>
                    <a:pt x="538691" y="100012"/>
                    <a:pt x="477308" y="131233"/>
                  </a:cubicBezTo>
                  <a:cubicBezTo>
                    <a:pt x="415925" y="162454"/>
                    <a:pt x="357187" y="194733"/>
                    <a:pt x="299508" y="245533"/>
                  </a:cubicBezTo>
                  <a:cubicBezTo>
                    <a:pt x="241829" y="296333"/>
                    <a:pt x="176212" y="370946"/>
                    <a:pt x="131233" y="436033"/>
                  </a:cubicBezTo>
                  <a:cubicBezTo>
                    <a:pt x="86254" y="501120"/>
                    <a:pt x="51329" y="567266"/>
                    <a:pt x="29633" y="636058"/>
                  </a:cubicBezTo>
                  <a:cubicBezTo>
                    <a:pt x="7937" y="704850"/>
                    <a:pt x="2116" y="782637"/>
                    <a:pt x="1058" y="848783"/>
                  </a:cubicBezTo>
                  <a:cubicBezTo>
                    <a:pt x="0" y="914929"/>
                    <a:pt x="8466" y="973137"/>
                    <a:pt x="23283" y="1032933"/>
                  </a:cubicBezTo>
                  <a:cubicBezTo>
                    <a:pt x="38100" y="1092729"/>
                    <a:pt x="58208" y="1149879"/>
                    <a:pt x="89958" y="1207558"/>
                  </a:cubicBezTo>
                  <a:cubicBezTo>
                    <a:pt x="121708" y="1265237"/>
                    <a:pt x="162454" y="1325562"/>
                    <a:pt x="213783" y="1379008"/>
                  </a:cubicBezTo>
                  <a:cubicBezTo>
                    <a:pt x="265112" y="1432454"/>
                    <a:pt x="330729" y="1486429"/>
                    <a:pt x="397933" y="1528233"/>
                  </a:cubicBezTo>
                  <a:cubicBezTo>
                    <a:pt x="465137" y="1570037"/>
                    <a:pt x="536575" y="1606021"/>
                    <a:pt x="617008" y="1629833"/>
                  </a:cubicBezTo>
                  <a:cubicBezTo>
                    <a:pt x="697441" y="1653645"/>
                    <a:pt x="820737" y="1664229"/>
                    <a:pt x="880533" y="1671108"/>
                  </a:cubicBezTo>
                  <a:cubicBezTo>
                    <a:pt x="940329" y="1677987"/>
                    <a:pt x="975783" y="1671108"/>
                    <a:pt x="975783" y="1671108"/>
                  </a:cubicBezTo>
                  <a:cubicBezTo>
                    <a:pt x="994833" y="1671108"/>
                    <a:pt x="983191" y="1681691"/>
                    <a:pt x="994833" y="1671108"/>
                  </a:cubicBezTo>
                  <a:cubicBezTo>
                    <a:pt x="1006475" y="1660525"/>
                    <a:pt x="1029758" y="1645179"/>
                    <a:pt x="1045633" y="1607608"/>
                  </a:cubicBezTo>
                  <a:cubicBezTo>
                    <a:pt x="1061508" y="1570037"/>
                    <a:pt x="1173691" y="1541991"/>
                    <a:pt x="1090083" y="1445683"/>
                  </a:cubicBezTo>
                  <a:cubicBezTo>
                    <a:pt x="1006475" y="1349375"/>
                    <a:pt x="651933" y="1182687"/>
                    <a:pt x="543983" y="1029758"/>
                  </a:cubicBezTo>
                  <a:cubicBezTo>
                    <a:pt x="436033" y="876829"/>
                    <a:pt x="424921" y="663575"/>
                    <a:pt x="442383" y="528108"/>
                  </a:cubicBezTo>
                  <a:cubicBezTo>
                    <a:pt x="459845" y="392641"/>
                    <a:pt x="573087" y="300566"/>
                    <a:pt x="648758" y="216958"/>
                  </a:cubicBezTo>
                  <a:cubicBezTo>
                    <a:pt x="724429" y="133350"/>
                    <a:pt x="893233" y="52916"/>
                    <a:pt x="896408" y="264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Oval 41"/>
            <p:cNvSpPr/>
            <p:nvPr/>
          </p:nvSpPr>
          <p:spPr>
            <a:xfrm>
              <a:off x="46670788" y="17242738"/>
              <a:ext cx="238125" cy="2381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8" name="Straight Arrow Connector 46"/>
            <p:cNvCxnSpPr>
              <a:stCxn id="6" idx="2"/>
            </p:cNvCxnSpPr>
            <p:nvPr/>
          </p:nvCxnSpPr>
          <p:spPr>
            <a:xfrm rot="16200000" flipH="1">
              <a:off x="45968501" y="15081091"/>
              <a:ext cx="538388" cy="112721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4410153" y="13261156"/>
              <a:ext cx="2512591" cy="48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28166F"/>
                  </a:solidFill>
                </a:rPr>
                <a:t>Current Solution</a:t>
              </a:r>
              <a:endParaRPr lang="en-US" sz="2000" dirty="0">
                <a:solidFill>
                  <a:srgbClr val="28166F"/>
                </a:solidFill>
              </a:endParaRP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46779266" y="13261156"/>
              <a:ext cx="2183393" cy="48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28166F"/>
                  </a:solidFill>
                </a:rPr>
                <a:t>Proposal</a:t>
              </a:r>
              <a:endParaRPr lang="en-US" sz="2000" dirty="0">
                <a:solidFill>
                  <a:srgbClr val="28166F"/>
                </a:solidFill>
              </a:endParaRPr>
            </a:p>
          </p:txBody>
        </p:sp>
        <p:cxnSp>
          <p:nvCxnSpPr>
            <p:cNvPr id="21" name="Straight Arrow Connector 46"/>
            <p:cNvCxnSpPr>
              <a:stCxn id="8" idx="2"/>
            </p:cNvCxnSpPr>
            <p:nvPr/>
          </p:nvCxnSpPr>
          <p:spPr>
            <a:xfrm rot="5400000">
              <a:off x="47101023" y="15147215"/>
              <a:ext cx="538387" cy="9949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45517363" y="17832114"/>
              <a:ext cx="2469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28166F"/>
                  </a:solidFill>
                </a:rPr>
                <a:t>Fusion Result</a:t>
              </a:r>
              <a:endParaRPr lang="en-US" sz="2000" dirty="0">
                <a:solidFill>
                  <a:srgbClr val="28166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27148"/>
            <a:ext cx="8516937" cy="45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Energy Optimization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2264" y="1782530"/>
            <a:ext cx="8555036" cy="3886200"/>
          </a:xfrm>
        </p:spPr>
        <p:txBody>
          <a:bodyPr/>
          <a:lstStyle/>
          <a:p>
            <a:r>
              <a:rPr lang="en-US" sz="2000" dirty="0" smtClean="0"/>
              <a:t>Not easy – label set of infinite size!</a:t>
            </a:r>
          </a:p>
          <a:p>
            <a:r>
              <a:rPr lang="en-US" sz="2000" dirty="0" smtClean="0"/>
              <a:t>Fusion move approach [</a:t>
            </a:r>
            <a:r>
              <a:rPr lang="en-US" sz="2000" dirty="0" err="1" smtClean="0"/>
              <a:t>Lempitsky</a:t>
            </a:r>
            <a:r>
              <a:rPr lang="en-US" sz="2000" dirty="0" smtClean="0"/>
              <a:t> et al., ICCV07]:</a:t>
            </a:r>
            <a:endParaRPr lang="de-DE" sz="2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914401" y="2626200"/>
            <a:ext cx="3779531" cy="4127023"/>
            <a:chOff x="44410153" y="13261156"/>
            <a:chExt cx="4552506" cy="4971068"/>
          </a:xfrm>
        </p:grpSpPr>
        <p:sp>
          <p:nvSpPr>
            <p:cNvPr id="6" name="Rectangle 20"/>
            <p:cNvSpPr/>
            <p:nvPr/>
          </p:nvSpPr>
          <p:spPr>
            <a:xfrm>
              <a:off x="44604047" y="13699310"/>
              <a:ext cx="2140083" cy="1676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Oval 18"/>
            <p:cNvSpPr/>
            <p:nvPr/>
          </p:nvSpPr>
          <p:spPr>
            <a:xfrm>
              <a:off x="44895575" y="13795857"/>
              <a:ext cx="1642610" cy="14893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tangle 19"/>
            <p:cNvSpPr/>
            <p:nvPr/>
          </p:nvSpPr>
          <p:spPr>
            <a:xfrm>
              <a:off x="46797655" y="13699310"/>
              <a:ext cx="2140083" cy="16761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Oval 22"/>
            <p:cNvSpPr/>
            <p:nvPr/>
          </p:nvSpPr>
          <p:spPr>
            <a:xfrm>
              <a:off x="47089183" y="13795857"/>
              <a:ext cx="1642610" cy="14893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tangle 29"/>
            <p:cNvSpPr/>
            <p:nvPr/>
          </p:nvSpPr>
          <p:spPr>
            <a:xfrm>
              <a:off x="45553054" y="15985326"/>
              <a:ext cx="2412693" cy="18561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43"/>
            <p:cNvSpPr/>
            <p:nvPr/>
          </p:nvSpPr>
          <p:spPr>
            <a:xfrm>
              <a:off x="45565888" y="16904600"/>
              <a:ext cx="2390776" cy="9315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Oval 30"/>
            <p:cNvSpPr/>
            <p:nvPr/>
          </p:nvSpPr>
          <p:spPr>
            <a:xfrm>
              <a:off x="45844582" y="16081874"/>
              <a:ext cx="1851851" cy="16493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Freeform 39"/>
            <p:cNvSpPr/>
            <p:nvPr/>
          </p:nvSpPr>
          <p:spPr>
            <a:xfrm>
              <a:off x="45998481" y="16078307"/>
              <a:ext cx="1098551" cy="1661318"/>
            </a:xfrm>
            <a:custGeom>
              <a:avLst/>
              <a:gdLst>
                <a:gd name="connsiteX0" fmla="*/ 796132 w 1143398"/>
                <a:gd name="connsiteY0" fmla="*/ 1650206 h 1660922"/>
                <a:gd name="connsiteX1" fmla="*/ 1069976 w 1143398"/>
                <a:gd name="connsiteY1" fmla="*/ 1421606 h 1660922"/>
                <a:gd name="connsiteX2" fmla="*/ 1053307 w 1143398"/>
                <a:gd name="connsiteY2" fmla="*/ 1069181 h 1660922"/>
                <a:gd name="connsiteX3" fmla="*/ 529432 w 1143398"/>
                <a:gd name="connsiteY3" fmla="*/ 807243 h 1660922"/>
                <a:gd name="connsiteX4" fmla="*/ 365126 w 1143398"/>
                <a:gd name="connsiteY4" fmla="*/ 452437 h 1660922"/>
                <a:gd name="connsiteX5" fmla="*/ 755651 w 1143398"/>
                <a:gd name="connsiteY5" fmla="*/ 2381 h 1660922"/>
                <a:gd name="connsiteX6" fmla="*/ 84138 w 1143398"/>
                <a:gd name="connsiteY6" fmla="*/ 438149 h 1660922"/>
                <a:gd name="connsiteX7" fmla="*/ 250826 w 1143398"/>
                <a:gd name="connsiteY7" fmla="*/ 1357312 h 1660922"/>
                <a:gd name="connsiteX8" fmla="*/ 796132 w 1143398"/>
                <a:gd name="connsiteY8" fmla="*/ 1650206 h 166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98" h="1660922">
                  <a:moveTo>
                    <a:pt x="796132" y="1650206"/>
                  </a:moveTo>
                  <a:cubicBezTo>
                    <a:pt x="932657" y="1660922"/>
                    <a:pt x="1027113" y="1518444"/>
                    <a:pt x="1069976" y="1421606"/>
                  </a:cubicBezTo>
                  <a:cubicBezTo>
                    <a:pt x="1112839" y="1324768"/>
                    <a:pt x="1143398" y="1171575"/>
                    <a:pt x="1053307" y="1069181"/>
                  </a:cubicBezTo>
                  <a:cubicBezTo>
                    <a:pt x="963216" y="966787"/>
                    <a:pt x="644129" y="910034"/>
                    <a:pt x="529432" y="807243"/>
                  </a:cubicBezTo>
                  <a:cubicBezTo>
                    <a:pt x="414735" y="704452"/>
                    <a:pt x="327423" y="586581"/>
                    <a:pt x="365126" y="452437"/>
                  </a:cubicBezTo>
                  <a:cubicBezTo>
                    <a:pt x="402829" y="318293"/>
                    <a:pt x="802482" y="4762"/>
                    <a:pt x="755651" y="2381"/>
                  </a:cubicBezTo>
                  <a:cubicBezTo>
                    <a:pt x="708820" y="0"/>
                    <a:pt x="168276" y="212327"/>
                    <a:pt x="84138" y="438149"/>
                  </a:cubicBezTo>
                  <a:cubicBezTo>
                    <a:pt x="0" y="663971"/>
                    <a:pt x="132557" y="1155303"/>
                    <a:pt x="250826" y="1357312"/>
                  </a:cubicBezTo>
                  <a:cubicBezTo>
                    <a:pt x="369095" y="1559322"/>
                    <a:pt x="659607" y="1639490"/>
                    <a:pt x="796132" y="1650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Oval 42"/>
            <p:cNvSpPr/>
            <p:nvPr/>
          </p:nvSpPr>
          <p:spPr>
            <a:xfrm>
              <a:off x="46675535" y="16323463"/>
              <a:ext cx="238125" cy="2381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Freeform 40"/>
            <p:cNvSpPr/>
            <p:nvPr/>
          </p:nvSpPr>
          <p:spPr>
            <a:xfrm>
              <a:off x="45808776" y="16044717"/>
              <a:ext cx="1212056" cy="1698084"/>
            </a:xfrm>
            <a:custGeom>
              <a:avLst/>
              <a:gdLst>
                <a:gd name="connsiteX0" fmla="*/ 896408 w 1173691"/>
                <a:gd name="connsiteY0" fmla="*/ 26458 h 1681691"/>
                <a:gd name="connsiteX1" fmla="*/ 667808 w 1173691"/>
                <a:gd name="connsiteY1" fmla="*/ 58208 h 1681691"/>
                <a:gd name="connsiteX2" fmla="*/ 477308 w 1173691"/>
                <a:gd name="connsiteY2" fmla="*/ 131233 h 1681691"/>
                <a:gd name="connsiteX3" fmla="*/ 299508 w 1173691"/>
                <a:gd name="connsiteY3" fmla="*/ 245533 h 1681691"/>
                <a:gd name="connsiteX4" fmla="*/ 131233 w 1173691"/>
                <a:gd name="connsiteY4" fmla="*/ 436033 h 1681691"/>
                <a:gd name="connsiteX5" fmla="*/ 29633 w 1173691"/>
                <a:gd name="connsiteY5" fmla="*/ 636058 h 1681691"/>
                <a:gd name="connsiteX6" fmla="*/ 1058 w 1173691"/>
                <a:gd name="connsiteY6" fmla="*/ 848783 h 1681691"/>
                <a:gd name="connsiteX7" fmla="*/ 23283 w 1173691"/>
                <a:gd name="connsiteY7" fmla="*/ 1032933 h 1681691"/>
                <a:gd name="connsiteX8" fmla="*/ 89958 w 1173691"/>
                <a:gd name="connsiteY8" fmla="*/ 1207558 h 1681691"/>
                <a:gd name="connsiteX9" fmla="*/ 213783 w 1173691"/>
                <a:gd name="connsiteY9" fmla="*/ 1379008 h 1681691"/>
                <a:gd name="connsiteX10" fmla="*/ 397933 w 1173691"/>
                <a:gd name="connsiteY10" fmla="*/ 1528233 h 1681691"/>
                <a:gd name="connsiteX11" fmla="*/ 617008 w 1173691"/>
                <a:gd name="connsiteY11" fmla="*/ 1629833 h 1681691"/>
                <a:gd name="connsiteX12" fmla="*/ 880533 w 1173691"/>
                <a:gd name="connsiteY12" fmla="*/ 1671108 h 1681691"/>
                <a:gd name="connsiteX13" fmla="*/ 975783 w 1173691"/>
                <a:gd name="connsiteY13" fmla="*/ 1671108 h 1681691"/>
                <a:gd name="connsiteX14" fmla="*/ 994833 w 1173691"/>
                <a:gd name="connsiteY14" fmla="*/ 1671108 h 1681691"/>
                <a:gd name="connsiteX15" fmla="*/ 1045633 w 1173691"/>
                <a:gd name="connsiteY15" fmla="*/ 1607608 h 1681691"/>
                <a:gd name="connsiteX16" fmla="*/ 1090083 w 1173691"/>
                <a:gd name="connsiteY16" fmla="*/ 1445683 h 1681691"/>
                <a:gd name="connsiteX17" fmla="*/ 543983 w 1173691"/>
                <a:gd name="connsiteY17" fmla="*/ 1029758 h 1681691"/>
                <a:gd name="connsiteX18" fmla="*/ 442383 w 1173691"/>
                <a:gd name="connsiteY18" fmla="*/ 528108 h 1681691"/>
                <a:gd name="connsiteX19" fmla="*/ 648758 w 1173691"/>
                <a:gd name="connsiteY19" fmla="*/ 216958 h 1681691"/>
                <a:gd name="connsiteX20" fmla="*/ 896408 w 1173691"/>
                <a:gd name="connsiteY20" fmla="*/ 26458 h 168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3691" h="1681691">
                  <a:moveTo>
                    <a:pt x="896408" y="26458"/>
                  </a:moveTo>
                  <a:cubicBezTo>
                    <a:pt x="899583" y="0"/>
                    <a:pt x="737658" y="40746"/>
                    <a:pt x="667808" y="58208"/>
                  </a:cubicBezTo>
                  <a:cubicBezTo>
                    <a:pt x="597958" y="75670"/>
                    <a:pt x="538691" y="100012"/>
                    <a:pt x="477308" y="131233"/>
                  </a:cubicBezTo>
                  <a:cubicBezTo>
                    <a:pt x="415925" y="162454"/>
                    <a:pt x="357187" y="194733"/>
                    <a:pt x="299508" y="245533"/>
                  </a:cubicBezTo>
                  <a:cubicBezTo>
                    <a:pt x="241829" y="296333"/>
                    <a:pt x="176212" y="370946"/>
                    <a:pt x="131233" y="436033"/>
                  </a:cubicBezTo>
                  <a:cubicBezTo>
                    <a:pt x="86254" y="501120"/>
                    <a:pt x="51329" y="567266"/>
                    <a:pt x="29633" y="636058"/>
                  </a:cubicBezTo>
                  <a:cubicBezTo>
                    <a:pt x="7937" y="704850"/>
                    <a:pt x="2116" y="782637"/>
                    <a:pt x="1058" y="848783"/>
                  </a:cubicBezTo>
                  <a:cubicBezTo>
                    <a:pt x="0" y="914929"/>
                    <a:pt x="8466" y="973137"/>
                    <a:pt x="23283" y="1032933"/>
                  </a:cubicBezTo>
                  <a:cubicBezTo>
                    <a:pt x="38100" y="1092729"/>
                    <a:pt x="58208" y="1149879"/>
                    <a:pt x="89958" y="1207558"/>
                  </a:cubicBezTo>
                  <a:cubicBezTo>
                    <a:pt x="121708" y="1265237"/>
                    <a:pt x="162454" y="1325562"/>
                    <a:pt x="213783" y="1379008"/>
                  </a:cubicBezTo>
                  <a:cubicBezTo>
                    <a:pt x="265112" y="1432454"/>
                    <a:pt x="330729" y="1486429"/>
                    <a:pt x="397933" y="1528233"/>
                  </a:cubicBezTo>
                  <a:cubicBezTo>
                    <a:pt x="465137" y="1570037"/>
                    <a:pt x="536575" y="1606021"/>
                    <a:pt x="617008" y="1629833"/>
                  </a:cubicBezTo>
                  <a:cubicBezTo>
                    <a:pt x="697441" y="1653645"/>
                    <a:pt x="820737" y="1664229"/>
                    <a:pt x="880533" y="1671108"/>
                  </a:cubicBezTo>
                  <a:cubicBezTo>
                    <a:pt x="940329" y="1677987"/>
                    <a:pt x="975783" y="1671108"/>
                    <a:pt x="975783" y="1671108"/>
                  </a:cubicBezTo>
                  <a:cubicBezTo>
                    <a:pt x="994833" y="1671108"/>
                    <a:pt x="983191" y="1681691"/>
                    <a:pt x="994833" y="1671108"/>
                  </a:cubicBezTo>
                  <a:cubicBezTo>
                    <a:pt x="1006475" y="1660525"/>
                    <a:pt x="1029758" y="1645179"/>
                    <a:pt x="1045633" y="1607608"/>
                  </a:cubicBezTo>
                  <a:cubicBezTo>
                    <a:pt x="1061508" y="1570037"/>
                    <a:pt x="1173691" y="1541991"/>
                    <a:pt x="1090083" y="1445683"/>
                  </a:cubicBezTo>
                  <a:cubicBezTo>
                    <a:pt x="1006475" y="1349375"/>
                    <a:pt x="651933" y="1182687"/>
                    <a:pt x="543983" y="1029758"/>
                  </a:cubicBezTo>
                  <a:cubicBezTo>
                    <a:pt x="436033" y="876829"/>
                    <a:pt x="424921" y="663575"/>
                    <a:pt x="442383" y="528108"/>
                  </a:cubicBezTo>
                  <a:cubicBezTo>
                    <a:pt x="459845" y="392641"/>
                    <a:pt x="573087" y="300566"/>
                    <a:pt x="648758" y="216958"/>
                  </a:cubicBezTo>
                  <a:cubicBezTo>
                    <a:pt x="724429" y="133350"/>
                    <a:pt x="893233" y="52916"/>
                    <a:pt x="896408" y="264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Oval 41"/>
            <p:cNvSpPr/>
            <p:nvPr/>
          </p:nvSpPr>
          <p:spPr>
            <a:xfrm>
              <a:off x="46670788" y="17242738"/>
              <a:ext cx="238125" cy="2381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8" name="Straight Arrow Connector 46"/>
            <p:cNvCxnSpPr>
              <a:stCxn id="6" idx="2"/>
            </p:cNvCxnSpPr>
            <p:nvPr/>
          </p:nvCxnSpPr>
          <p:spPr>
            <a:xfrm rot="16200000" flipH="1">
              <a:off x="45968501" y="15081091"/>
              <a:ext cx="538388" cy="112721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4410153" y="13261156"/>
              <a:ext cx="2512591" cy="48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28166F"/>
                  </a:solidFill>
                </a:rPr>
                <a:t>Current Solution</a:t>
              </a:r>
              <a:endParaRPr lang="en-US" sz="2000" dirty="0">
                <a:solidFill>
                  <a:srgbClr val="28166F"/>
                </a:solidFill>
              </a:endParaRP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46779266" y="13261156"/>
              <a:ext cx="2183393" cy="48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28166F"/>
                  </a:solidFill>
                </a:rPr>
                <a:t>Proposal</a:t>
              </a:r>
              <a:endParaRPr lang="en-US" sz="2000" dirty="0">
                <a:solidFill>
                  <a:srgbClr val="28166F"/>
                </a:solidFill>
              </a:endParaRPr>
            </a:p>
          </p:txBody>
        </p:sp>
        <p:cxnSp>
          <p:nvCxnSpPr>
            <p:cNvPr id="21" name="Straight Arrow Connector 46"/>
            <p:cNvCxnSpPr>
              <a:stCxn id="8" idx="2"/>
            </p:cNvCxnSpPr>
            <p:nvPr/>
          </p:nvCxnSpPr>
          <p:spPr>
            <a:xfrm rot="5400000">
              <a:off x="47101023" y="15147215"/>
              <a:ext cx="538387" cy="9949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45517363" y="17832114"/>
              <a:ext cx="2469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28166F"/>
                  </a:solidFill>
                </a:rPr>
                <a:t>Fusion Result</a:t>
              </a:r>
              <a:endParaRPr lang="en-US" sz="2000" dirty="0">
                <a:solidFill>
                  <a:srgbClr val="28166F"/>
                </a:solidFill>
              </a:endParaRPr>
            </a:p>
          </p:txBody>
        </p:sp>
      </p:grpSp>
      <p:sp>
        <p:nvSpPr>
          <p:cNvPr id="24" name="Inhaltsplatzhalter 9"/>
          <p:cNvSpPr txBox="1">
            <a:spLocks/>
          </p:cNvSpPr>
          <p:nvPr/>
        </p:nvSpPr>
        <p:spPr bwMode="auto">
          <a:xfrm>
            <a:off x="4713289" y="3201755"/>
            <a:ext cx="4287836" cy="290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Computing the “optimal” fusion move: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Recent work on sparse higher-order cliques ([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Kohli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 et al., CVPR07] and [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Rother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 et al., CVPR09]) for implementing soft segmentation term.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Non-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submodular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 energy optimized via QPBOI.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0" y="0"/>
            <a:ext cx="9869714" cy="71555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1295211" y="228605"/>
            <a:ext cx="6578790" cy="6469020"/>
            <a:chOff x="26703348" y="19289192"/>
            <a:chExt cx="13288104" cy="12316781"/>
          </a:xfrm>
        </p:grpSpPr>
        <p:pic>
          <p:nvPicPr>
            <p:cNvPr id="9" name="Picture 145" descr="E:\papers\HOstereo\cameraready\images\Results\Middlebury\rawdata\tsukuba\disp\tsukuba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03349" y="19289192"/>
              <a:ext cx="3456586" cy="2635847"/>
            </a:xfrm>
            <a:prstGeom prst="rect">
              <a:avLst/>
            </a:prstGeom>
            <a:noFill/>
          </p:spPr>
        </p:pic>
        <p:pic>
          <p:nvPicPr>
            <p:cNvPr id="11" name="Picture 146" descr="E:\papers\HOstereo\cameraready\images\Results\Middlebury\rawdata\tsukuba\disp\tsukuba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03348" y="25579007"/>
              <a:ext cx="3456586" cy="2635847"/>
            </a:xfrm>
            <a:prstGeom prst="rect">
              <a:avLst/>
            </a:prstGeom>
            <a:noFill/>
          </p:spPr>
        </p:pic>
        <p:pic>
          <p:nvPicPr>
            <p:cNvPr id="12" name="Picture 148" descr="E:\papers\HOstereo\cameraready\images\Results\Middlebury\rawdata\tsukuba\disp\heightli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03348" y="28707137"/>
              <a:ext cx="3456586" cy="2635847"/>
            </a:xfrm>
            <a:prstGeom prst="rect">
              <a:avLst/>
            </a:prstGeom>
            <a:noFill/>
          </p:spPr>
        </p:pic>
        <p:pic>
          <p:nvPicPr>
            <p:cNvPr id="13" name="Picture 149" descr="E:\papers\HOstereo\cameraready\images\Results\Middlebury\rawdata\tsukuba\error\tsukuba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703348" y="22435055"/>
              <a:ext cx="3456586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4" name="Picture 150" descr="E:\papers\HOstereo\cameraready\images\Results\Middlebury\rawdata\venus\disp\venus-sparse_20000-surfcomp_7-ho_100-smooth_30-seg_3-winsize_5-iterations_3_fus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392019" y="19289192"/>
              <a:ext cx="2937647" cy="2635847"/>
            </a:xfrm>
            <a:prstGeom prst="rect">
              <a:avLst/>
            </a:prstGeom>
            <a:noFill/>
          </p:spPr>
        </p:pic>
        <p:pic>
          <p:nvPicPr>
            <p:cNvPr id="15" name="Picture 151" descr="E:\papers\HOstereo\cameraready\images\Results\Middlebury\rawdata\venus\disp\venus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92019" y="25579007"/>
              <a:ext cx="2937647" cy="2635847"/>
            </a:xfrm>
            <a:prstGeom prst="rect">
              <a:avLst/>
            </a:prstGeom>
            <a:noFill/>
          </p:spPr>
        </p:pic>
        <p:pic>
          <p:nvPicPr>
            <p:cNvPr id="16" name="Picture 152" descr="E:\papers\HOstereo\cameraready\images\Results\Middlebury\rawdata\venus\error\venus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92019" y="22435055"/>
              <a:ext cx="2937647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7" name="Picture 153" descr="E:\papers\HOstereo\cameraready\images\Results\Middlebury\rawdata\venus\disp\heightline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392019" y="28707137"/>
              <a:ext cx="2937647" cy="2635847"/>
            </a:xfrm>
            <a:prstGeom prst="rect">
              <a:avLst/>
            </a:prstGeom>
            <a:noFill/>
          </p:spPr>
        </p:pic>
        <p:pic>
          <p:nvPicPr>
            <p:cNvPr id="18" name="Picture 154" descr="E:\papers\HOstereo\cameraready\images\Results\Middlebury\rawdata\teddy\disp\teddy-sparse_20000-surfcomp_7-ho_100-smooth_30-seg_3-winsize_5-iterations_3_fus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547389" y="19289192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19" name="Picture 155" descr="E:\papers\HOstereo\cameraready\images\Results\Middlebury\rawdata\teddy\error\teddy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547389" y="22435055"/>
              <a:ext cx="3110927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0" name="Picture 156" descr="E:\papers\HOstereo\cameraready\images\Results\Middlebury\rawdata\teddy\disp\teddy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547389" y="2557900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1" name="Picture 157" descr="E:\papers\HOstereo\cameraready\images\Results\Middlebury\rawdata\teddy\disp\heightlines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547389" y="2870713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2" name="Picture 158" descr="E:\papers\HOstereo\cameraready\images\Results\Middlebury\rawdata\cones\disp\cones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880525" y="19289192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3" name="Picture 159" descr="E:\papers\HOstereo\cameraready\images\Results\Middlebury\rawdata\cones\disp\cones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880525" y="2557900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4" name="Picture 160" descr="E:\papers\HOstereo\cameraready\images\Results\Middlebury\rawdata\cones\disp\heightline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880525" y="2870713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5" name="Picture 161" descr="E:\papers\HOstereo\cameraready\images\Results\Middlebury\rawdata\cones\error\cones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880525" y="22435055"/>
              <a:ext cx="3110927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26703348" y="21777813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Computed disparity maps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26703348" y="25002159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Disparity errors &gt; 1 pixel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26703348" y="28093952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Assignment of pixels to surfaces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26703348" y="31267420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Left images with contour lines overlaid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0" y="0"/>
            <a:ext cx="9869714" cy="71555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Gruppieren 29"/>
          <p:cNvGrpSpPr/>
          <p:nvPr/>
        </p:nvGrpSpPr>
        <p:grpSpPr>
          <a:xfrm>
            <a:off x="1295211" y="228605"/>
            <a:ext cx="6578790" cy="6469020"/>
            <a:chOff x="26703348" y="19289192"/>
            <a:chExt cx="13288104" cy="12316781"/>
          </a:xfrm>
        </p:grpSpPr>
        <p:pic>
          <p:nvPicPr>
            <p:cNvPr id="9" name="Picture 145" descr="E:\papers\HOstereo\cameraready\images\Results\Middlebury\rawdata\tsukuba\disp\tsukuba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03349" y="19289192"/>
              <a:ext cx="3456586" cy="2635847"/>
            </a:xfrm>
            <a:prstGeom prst="rect">
              <a:avLst/>
            </a:prstGeom>
            <a:noFill/>
          </p:spPr>
        </p:pic>
        <p:pic>
          <p:nvPicPr>
            <p:cNvPr id="11" name="Picture 146" descr="E:\papers\HOstereo\cameraready\images\Results\Middlebury\rawdata\tsukuba\disp\tsukuba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03348" y="25579007"/>
              <a:ext cx="3456586" cy="2635847"/>
            </a:xfrm>
            <a:prstGeom prst="rect">
              <a:avLst/>
            </a:prstGeom>
            <a:noFill/>
          </p:spPr>
        </p:pic>
        <p:pic>
          <p:nvPicPr>
            <p:cNvPr id="12" name="Picture 148" descr="E:\papers\HOstereo\cameraready\images\Results\Middlebury\rawdata\tsukuba\disp\heightlin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03348" y="28707137"/>
              <a:ext cx="3456586" cy="2635847"/>
            </a:xfrm>
            <a:prstGeom prst="rect">
              <a:avLst/>
            </a:prstGeom>
            <a:noFill/>
          </p:spPr>
        </p:pic>
        <p:pic>
          <p:nvPicPr>
            <p:cNvPr id="13" name="Picture 149" descr="E:\papers\HOstereo\cameraready\images\Results\Middlebury\rawdata\tsukuba\error\tsukuba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703348" y="22435055"/>
              <a:ext cx="3456586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4" name="Picture 150" descr="E:\papers\HOstereo\cameraready\images\Results\Middlebury\rawdata\venus\disp\venus-sparse_20000-surfcomp_7-ho_100-smooth_30-seg_3-winsize_5-iterations_3_fus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392019" y="19289192"/>
              <a:ext cx="2937647" cy="2635847"/>
            </a:xfrm>
            <a:prstGeom prst="rect">
              <a:avLst/>
            </a:prstGeom>
            <a:noFill/>
          </p:spPr>
        </p:pic>
        <p:pic>
          <p:nvPicPr>
            <p:cNvPr id="15" name="Picture 151" descr="E:\papers\HOstereo\cameraready\images\Results\Middlebury\rawdata\venus\disp\venus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92019" y="25579007"/>
              <a:ext cx="2937647" cy="2635847"/>
            </a:xfrm>
            <a:prstGeom prst="rect">
              <a:avLst/>
            </a:prstGeom>
            <a:noFill/>
          </p:spPr>
        </p:pic>
        <p:pic>
          <p:nvPicPr>
            <p:cNvPr id="16" name="Picture 152" descr="E:\papers\HOstereo\cameraready\images\Results\Middlebury\rawdata\venus\error\venus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392019" y="22435055"/>
              <a:ext cx="2937647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7" name="Picture 153" descr="E:\papers\HOstereo\cameraready\images\Results\Middlebury\rawdata\venus\disp\heightline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392019" y="28707137"/>
              <a:ext cx="2937647" cy="2635847"/>
            </a:xfrm>
            <a:prstGeom prst="rect">
              <a:avLst/>
            </a:prstGeom>
            <a:noFill/>
          </p:spPr>
        </p:pic>
        <p:pic>
          <p:nvPicPr>
            <p:cNvPr id="18" name="Picture 154" descr="E:\papers\HOstereo\cameraready\images\Results\Middlebury\rawdata\teddy\disp\teddy-sparse_20000-surfcomp_7-ho_100-smooth_30-seg_3-winsize_5-iterations_3_fus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547389" y="19289192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19" name="Picture 155" descr="E:\papers\HOstereo\cameraready\images\Results\Middlebury\rawdata\teddy\error\teddy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547389" y="22435055"/>
              <a:ext cx="3110927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0" name="Picture 156" descr="E:\papers\HOstereo\cameraready\images\Results\Middlebury\rawdata\teddy\disp\teddy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547389" y="2557900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1" name="Picture 157" descr="E:\papers\HOstereo\cameraready\images\Results\Middlebury\rawdata\teddy\disp\heightlines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547389" y="2870713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2" name="Picture 158" descr="E:\papers\HOstereo\cameraready\images\Results\Middlebury\rawdata\cones\disp\cones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880525" y="19289192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3" name="Picture 159" descr="E:\papers\HOstereo\cameraready\images\Results\Middlebury\rawdata\cones\disp\cones-sparse_20000-surfcomp_7-ho_100-smooth_30-seg_3-winsize_5-iterations_3_fusedids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880525" y="2557900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4" name="Picture 160" descr="E:\papers\HOstereo\cameraready\images\Results\Middlebury\rawdata\cones\disp\heightline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880525" y="28707137"/>
              <a:ext cx="3110927" cy="2635847"/>
            </a:xfrm>
            <a:prstGeom prst="rect">
              <a:avLst/>
            </a:prstGeom>
            <a:noFill/>
          </p:spPr>
        </p:pic>
        <p:pic>
          <p:nvPicPr>
            <p:cNvPr id="25" name="Picture 161" descr="E:\papers\HOstereo\cameraready\images\Results\Middlebury\rawdata\cones\error\cones-sparse_20000-surfcomp_7-ho_100-smooth_30-seg_3-winsize_5-iterations_3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880525" y="22435055"/>
              <a:ext cx="3110927" cy="263584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26703348" y="21777813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Computed disparity maps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26703348" y="25002159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Disparity errors &gt; 1 pixel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26703348" y="28093952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Assignment of pixels to surfaces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26703348" y="31267420"/>
              <a:ext cx="13288104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28166F"/>
                  </a:solidFill>
                </a:rPr>
                <a:t>Left images with contour lines overlaid</a:t>
              </a:r>
              <a:endParaRPr lang="en-US" sz="1600" dirty="0">
                <a:solidFill>
                  <a:srgbClr val="28166F"/>
                </a:solidFill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0" y="0"/>
            <a:ext cx="9869714" cy="715554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31" name="Inhaltsplatzhalter 9"/>
          <p:cNvSpPr txBox="1">
            <a:spLocks/>
          </p:cNvSpPr>
          <p:nvPr/>
        </p:nvSpPr>
        <p:spPr bwMode="auto">
          <a:xfrm>
            <a:off x="423864" y="1830155"/>
            <a:ext cx="8161336" cy="239894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buFontTx/>
              <a:buChar char="•"/>
            </a:pPr>
            <a:r>
              <a:rPr lang="en-US" sz="3200" kern="0" dirty="0">
                <a:latin typeface="+mn-lt"/>
              </a:rPr>
              <a:t>6th rank out of ~90 submissions in the Middlebury online table.</a:t>
            </a:r>
          </a:p>
          <a:p>
            <a:pPr marL="342900" lvl="0" indent="-342900" algn="l" eaLnBrk="0" hangingPunct="0">
              <a:buFontTx/>
              <a:buChar char="•"/>
            </a:pPr>
            <a:r>
              <a:rPr lang="en-US" sz="3200" kern="0" dirty="0">
                <a:latin typeface="+mn-lt"/>
              </a:rPr>
              <a:t>1th rank for the complex Teddy set on all error measures</a:t>
            </a:r>
            <a:r>
              <a:rPr lang="en-US" sz="3200" kern="0" dirty="0" smtClean="0">
                <a:latin typeface="+mn-lt"/>
              </a:rPr>
              <a:t>.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0" y="0"/>
            <a:ext cx="9869714" cy="71555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pic>
        <p:nvPicPr>
          <p:cNvPr id="32" name="Picture 7" descr="H:\cvpr poster\supmaterial\teddy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22" y="698849"/>
            <a:ext cx="9338978" cy="54697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1384300"/>
            <a:ext cx="8516937" cy="457200"/>
          </a:xfrm>
        </p:spPr>
        <p:txBody>
          <a:bodyPr/>
          <a:lstStyle/>
          <a:p>
            <a:r>
              <a:rPr lang="en-US" dirty="0"/>
              <a:t>Dense Stereo Matching</a:t>
            </a:r>
          </a:p>
        </p:txBody>
      </p:sp>
      <p:pic>
        <p:nvPicPr>
          <p:cNvPr id="691203" name="Picture 3" descr="tsukuba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879600"/>
            <a:ext cx="2436813" cy="1827213"/>
          </a:xfrm>
          <a:prstGeom prst="rect">
            <a:avLst/>
          </a:prstGeom>
          <a:noFill/>
        </p:spPr>
      </p:pic>
      <p:pic>
        <p:nvPicPr>
          <p:cNvPr id="691204" name="Picture 4" descr="tsukuba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800" y="1879600"/>
            <a:ext cx="2413000" cy="1809750"/>
          </a:xfrm>
          <a:prstGeom prst="rect">
            <a:avLst/>
          </a:prstGeom>
          <a:noFill/>
        </p:spPr>
      </p:pic>
      <p:sp>
        <p:nvSpPr>
          <p:cNvPr id="69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8538" y="3695700"/>
            <a:ext cx="3300412" cy="3556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sz="2000"/>
              <a:t>(Left Image)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47704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de-AT" sz="2000"/>
              <a:t>(Right Image)</a:t>
            </a:r>
          </a:p>
        </p:txBody>
      </p:sp>
      <p:pic>
        <p:nvPicPr>
          <p:cNvPr id="691207" name="Picture 7" descr="tsukuba_groundtru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3100" y="4064000"/>
            <a:ext cx="2590800" cy="1943100"/>
          </a:xfrm>
          <a:prstGeom prst="rect">
            <a:avLst/>
          </a:prstGeom>
          <a:noFill/>
        </p:spPr>
      </p:pic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2865438" y="5981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de-AT" sz="2000"/>
              <a:t>(Disparity Map)</a:t>
            </a:r>
          </a:p>
        </p:txBody>
      </p:sp>
      <p:sp>
        <p:nvSpPr>
          <p:cNvPr id="691209" name="Line 9"/>
          <p:cNvSpPr>
            <a:spLocks noChangeShapeType="1"/>
          </p:cNvSpPr>
          <p:nvPr/>
        </p:nvSpPr>
        <p:spPr bwMode="auto">
          <a:xfrm>
            <a:off x="3886200" y="2959100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4813300" y="2959100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>
            <a:off x="4191000" y="2959100"/>
            <a:ext cx="0" cy="109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>
            <a:off x="4826000" y="2959100"/>
            <a:ext cx="0" cy="109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478640"/>
            <a:ext cx="8516937" cy="457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263" y="2088236"/>
            <a:ext cx="8526461" cy="3886200"/>
          </a:xfrm>
        </p:spPr>
        <p:txBody>
          <a:bodyPr/>
          <a:lstStyle/>
          <a:p>
            <a:r>
              <a:rPr lang="en-US" sz="2400" dirty="0" smtClean="0"/>
              <a:t>Surface-based representation is important.</a:t>
            </a:r>
          </a:p>
          <a:p>
            <a:r>
              <a:rPr lang="en-US" sz="2400" dirty="0" smtClean="0"/>
              <a:t>Enables several important contributions:</a:t>
            </a:r>
          </a:p>
          <a:p>
            <a:pPr lvl="1"/>
            <a:r>
              <a:rPr lang="en-US" sz="2400" dirty="0" smtClean="0"/>
              <a:t>Soft segmentation</a:t>
            </a:r>
          </a:p>
          <a:p>
            <a:pPr lvl="1"/>
            <a:r>
              <a:rPr lang="en-US" sz="2400" dirty="0" smtClean="0"/>
              <a:t>MDL prior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33500"/>
            <a:ext cx="8516937" cy="457200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 smtClean="0"/>
              <a:t>Approaches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95231" y="2633878"/>
            <a:ext cx="2245500" cy="2188090"/>
            <a:chOff x="12644148" y="9624425"/>
            <a:chExt cx="3272063" cy="3188405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2644148" y="12274653"/>
              <a:ext cx="3272063" cy="53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28166F"/>
                  </a:solidFill>
                </a:rPr>
                <a:t>Reference image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35646" y="9624425"/>
              <a:ext cx="3026838" cy="265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33500"/>
            <a:ext cx="8516937" cy="457200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 smtClean="0"/>
              <a:t>Approaches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95232" y="1816733"/>
            <a:ext cx="5147288" cy="3005232"/>
            <a:chOff x="12644148" y="8433714"/>
            <a:chExt cx="7500445" cy="4379116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2644148" y="12274653"/>
              <a:ext cx="3272063" cy="53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28166F"/>
                  </a:solidFill>
                </a:rPr>
                <a:t>Reference image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grpSp>
          <p:nvGrpSpPr>
            <p:cNvPr id="4" name="Gruppieren 168"/>
            <p:cNvGrpSpPr/>
            <p:nvPr/>
          </p:nvGrpSpPr>
          <p:grpSpPr>
            <a:xfrm>
              <a:off x="12735645" y="8433714"/>
              <a:ext cx="7408948" cy="4379114"/>
              <a:chOff x="12817934" y="8433714"/>
              <a:chExt cx="7408948" cy="4379114"/>
            </a:xfrm>
          </p:grpSpPr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15343959" y="12274651"/>
                <a:ext cx="4882923" cy="538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Disparity map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4838093" y="8433714"/>
                <a:ext cx="3087019" cy="94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Assign pixels to disparity values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3" name="Bogen 12"/>
              <p:cNvSpPr/>
              <p:nvPr/>
            </p:nvSpPr>
            <p:spPr>
              <a:xfrm>
                <a:off x="15130392" y="9303653"/>
                <a:ext cx="2349316" cy="623730"/>
              </a:xfrm>
              <a:prstGeom prst="arc">
                <a:avLst>
                  <a:gd name="adj1" fmla="val 10702767"/>
                  <a:gd name="adj2" fmla="val 30343"/>
                </a:avLst>
              </a:prstGeom>
              <a:ln>
                <a:solidFill>
                  <a:srgbClr val="C00000"/>
                </a:solidFill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17934" y="9624426"/>
                <a:ext cx="3026838" cy="265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10518" y="9629189"/>
                <a:ext cx="3042277" cy="266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33500"/>
            <a:ext cx="8516937" cy="457200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95281" y="2633878"/>
            <a:ext cx="2245500" cy="2188090"/>
            <a:chOff x="12644148" y="9624425"/>
            <a:chExt cx="3272063" cy="3188405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2644148" y="12274653"/>
              <a:ext cx="3272063" cy="53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28166F"/>
                  </a:solidFill>
                </a:rPr>
                <a:t>Reference image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35646" y="9624425"/>
              <a:ext cx="3026838" cy="265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33500"/>
            <a:ext cx="8516937" cy="457200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95283" y="1816733"/>
            <a:ext cx="4543901" cy="3005232"/>
            <a:chOff x="12644148" y="8433714"/>
            <a:chExt cx="6621210" cy="4379116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2644148" y="12274653"/>
              <a:ext cx="3272063" cy="53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28166F"/>
                  </a:solidFill>
                </a:rPr>
                <a:t>Reference image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grpSp>
          <p:nvGrpSpPr>
            <p:cNvPr id="4" name="Gruppieren 168"/>
            <p:cNvGrpSpPr/>
            <p:nvPr/>
          </p:nvGrpSpPr>
          <p:grpSpPr>
            <a:xfrm>
              <a:off x="12735645" y="8433714"/>
              <a:ext cx="6529713" cy="4379112"/>
              <a:chOff x="12817934" y="8433714"/>
              <a:chExt cx="6529713" cy="4379112"/>
            </a:xfrm>
          </p:grpSpPr>
          <p:sp>
            <p:nvSpPr>
              <p:cNvPr id="8" name="TextBox 10"/>
              <p:cNvSpPr txBox="1">
                <a:spLocks noChangeArrowheads="1"/>
              </p:cNvSpPr>
              <p:nvPr/>
            </p:nvSpPr>
            <p:spPr bwMode="auto">
              <a:xfrm>
                <a:off x="16273400" y="12274649"/>
                <a:ext cx="3071834" cy="538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Surface map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4987516" y="8433714"/>
                <a:ext cx="2500329" cy="94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Assign pixels to 3D surfaces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3" name="Bogen 12"/>
              <p:cNvSpPr/>
              <p:nvPr/>
            </p:nvSpPr>
            <p:spPr>
              <a:xfrm>
                <a:off x="15130392" y="9303653"/>
                <a:ext cx="2349316" cy="623730"/>
              </a:xfrm>
              <a:prstGeom prst="arc">
                <a:avLst>
                  <a:gd name="adj1" fmla="val 10702767"/>
                  <a:gd name="adj2" fmla="val 30343"/>
                </a:avLst>
              </a:prstGeom>
              <a:ln>
                <a:solidFill>
                  <a:srgbClr val="C00000"/>
                </a:solidFill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17934" y="9624426"/>
                <a:ext cx="3026838" cy="265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296727" y="9629188"/>
                <a:ext cx="3050920" cy="266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33500"/>
            <a:ext cx="8516937" cy="457200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95282" y="1816733"/>
            <a:ext cx="7501018" cy="3005232"/>
            <a:chOff x="12644148" y="8433714"/>
            <a:chExt cx="10930216" cy="4379116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2644148" y="12274653"/>
              <a:ext cx="3272063" cy="53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28166F"/>
                  </a:solidFill>
                </a:rPr>
                <a:t>Reference image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grpSp>
          <p:nvGrpSpPr>
            <p:cNvPr id="4" name="Gruppieren 168"/>
            <p:cNvGrpSpPr/>
            <p:nvPr/>
          </p:nvGrpSpPr>
          <p:grpSpPr>
            <a:xfrm>
              <a:off x="12735645" y="8433714"/>
              <a:ext cx="10838719" cy="4379114"/>
              <a:chOff x="12817934" y="8433714"/>
              <a:chExt cx="10838719" cy="4379114"/>
            </a:xfrm>
          </p:grpSpPr>
          <p:sp>
            <p:nvSpPr>
              <p:cNvPr id="8" name="TextBox 10"/>
              <p:cNvSpPr txBox="1">
                <a:spLocks noChangeArrowheads="1"/>
              </p:cNvSpPr>
              <p:nvPr/>
            </p:nvSpPr>
            <p:spPr bwMode="auto">
              <a:xfrm>
                <a:off x="16273400" y="12274649"/>
                <a:ext cx="3071834" cy="538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Surface map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18773730" y="12274651"/>
                <a:ext cx="4882923" cy="538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Disparity map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0" name="Bogen 9"/>
              <p:cNvSpPr/>
              <p:nvPr/>
            </p:nvSpPr>
            <p:spPr>
              <a:xfrm>
                <a:off x="18710431" y="9284603"/>
                <a:ext cx="2349316" cy="623730"/>
              </a:xfrm>
              <a:prstGeom prst="arc">
                <a:avLst>
                  <a:gd name="adj1" fmla="val 10705338"/>
                  <a:gd name="adj2" fmla="val 86109"/>
                </a:avLst>
              </a:prstGeom>
              <a:ln>
                <a:solidFill>
                  <a:srgbClr val="C00000"/>
                </a:solidFill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4987516" y="8433714"/>
                <a:ext cx="2500329" cy="94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Assign pixels to 3D surfaces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18416540" y="8433714"/>
                <a:ext cx="3228796" cy="94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Surfaces implicitly define disparities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3" name="Bogen 12"/>
              <p:cNvSpPr/>
              <p:nvPr/>
            </p:nvSpPr>
            <p:spPr>
              <a:xfrm>
                <a:off x="15130392" y="9303653"/>
                <a:ext cx="2349316" cy="623730"/>
              </a:xfrm>
              <a:prstGeom prst="arc">
                <a:avLst>
                  <a:gd name="adj1" fmla="val 10702767"/>
                  <a:gd name="adj2" fmla="val 30343"/>
                </a:avLst>
              </a:prstGeom>
              <a:ln>
                <a:solidFill>
                  <a:srgbClr val="C00000"/>
                </a:solidFill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17934" y="9624426"/>
                <a:ext cx="3026838" cy="265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40290" y="9629188"/>
                <a:ext cx="3042277" cy="266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96727" y="9629188"/>
                <a:ext cx="3050920" cy="266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63" y="1333500"/>
            <a:ext cx="8516937" cy="457200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Approach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995282" y="1816733"/>
            <a:ext cx="7501018" cy="3005232"/>
            <a:chOff x="12644148" y="8433714"/>
            <a:chExt cx="10930216" cy="4379116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12644148" y="12274653"/>
              <a:ext cx="3272063" cy="53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28166F"/>
                  </a:solidFill>
                </a:rPr>
                <a:t>Reference image</a:t>
              </a:r>
              <a:endParaRPr lang="en-US" sz="1800" dirty="0">
                <a:solidFill>
                  <a:srgbClr val="28166F"/>
                </a:solidFill>
              </a:endParaRPr>
            </a:p>
          </p:txBody>
        </p:sp>
        <p:grpSp>
          <p:nvGrpSpPr>
            <p:cNvPr id="4" name="Gruppieren 168"/>
            <p:cNvGrpSpPr/>
            <p:nvPr/>
          </p:nvGrpSpPr>
          <p:grpSpPr>
            <a:xfrm>
              <a:off x="12735645" y="8433714"/>
              <a:ext cx="10838719" cy="4379114"/>
              <a:chOff x="12817934" y="8433714"/>
              <a:chExt cx="10838719" cy="4379114"/>
            </a:xfrm>
          </p:grpSpPr>
          <p:sp>
            <p:nvSpPr>
              <p:cNvPr id="8" name="TextBox 10"/>
              <p:cNvSpPr txBox="1">
                <a:spLocks noChangeArrowheads="1"/>
              </p:cNvSpPr>
              <p:nvPr/>
            </p:nvSpPr>
            <p:spPr bwMode="auto">
              <a:xfrm>
                <a:off x="16273400" y="12274649"/>
                <a:ext cx="3071834" cy="538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Surface map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18773730" y="12274651"/>
                <a:ext cx="4882923" cy="538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Disparity map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0" name="Bogen 9"/>
              <p:cNvSpPr/>
              <p:nvPr/>
            </p:nvSpPr>
            <p:spPr>
              <a:xfrm>
                <a:off x="18710431" y="9284603"/>
                <a:ext cx="2349316" cy="623730"/>
              </a:xfrm>
              <a:prstGeom prst="arc">
                <a:avLst>
                  <a:gd name="adj1" fmla="val 10705338"/>
                  <a:gd name="adj2" fmla="val 86109"/>
                </a:avLst>
              </a:prstGeom>
              <a:ln>
                <a:solidFill>
                  <a:srgbClr val="C00000"/>
                </a:solidFill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4987516" y="8433714"/>
                <a:ext cx="2500329" cy="94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Assign pixels to 3D surfaces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18416540" y="8433714"/>
                <a:ext cx="3228796" cy="94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 smtClean="0">
                    <a:solidFill>
                      <a:srgbClr val="28166F"/>
                    </a:solidFill>
                  </a:rPr>
                  <a:t>Surfaces implicitly define disparities</a:t>
                </a:r>
                <a:endParaRPr lang="en-US" sz="1800" dirty="0">
                  <a:solidFill>
                    <a:srgbClr val="28166F"/>
                  </a:solidFill>
                </a:endParaRPr>
              </a:p>
            </p:txBody>
          </p:sp>
          <p:sp>
            <p:nvSpPr>
              <p:cNvPr id="13" name="Bogen 12"/>
              <p:cNvSpPr/>
              <p:nvPr/>
            </p:nvSpPr>
            <p:spPr>
              <a:xfrm>
                <a:off x="15130392" y="9303653"/>
                <a:ext cx="2349316" cy="623730"/>
              </a:xfrm>
              <a:prstGeom prst="arc">
                <a:avLst>
                  <a:gd name="adj1" fmla="val 10702767"/>
                  <a:gd name="adj2" fmla="val 30343"/>
                </a:avLst>
              </a:prstGeom>
              <a:ln>
                <a:solidFill>
                  <a:srgbClr val="C00000"/>
                </a:solidFill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817934" y="9624426"/>
                <a:ext cx="3026838" cy="265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40290" y="9629188"/>
                <a:ext cx="3042277" cy="266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96727" y="9629188"/>
                <a:ext cx="3050920" cy="266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chteck 16"/>
          <p:cNvSpPr/>
          <p:nvPr/>
        </p:nvSpPr>
        <p:spPr bwMode="auto">
          <a:xfrm>
            <a:off x="0" y="-47625"/>
            <a:ext cx="9869714" cy="715554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Tahoma" pitchFamily="34" charset="0"/>
            </a:endParaRPr>
          </a:p>
        </p:txBody>
      </p:sp>
      <p:sp>
        <p:nvSpPr>
          <p:cNvPr id="18" name="Inhaltsplatzhalter 9"/>
          <p:cNvSpPr txBox="1">
            <a:spLocks/>
          </p:cNvSpPr>
          <p:nvPr/>
        </p:nvSpPr>
        <p:spPr bwMode="auto">
          <a:xfrm>
            <a:off x="423864" y="2273483"/>
            <a:ext cx="8161336" cy="18828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 Our approach simultaneously infers:</a:t>
            </a:r>
          </a:p>
          <a:p>
            <a:pPr lvl="1" algn="l"/>
            <a:r>
              <a:rPr lang="en-US" sz="2800" dirty="0" smtClean="0"/>
              <a:t>1. Which surfaces are present in the scene</a:t>
            </a:r>
          </a:p>
          <a:p>
            <a:pPr lvl="1" algn="l"/>
            <a:r>
              <a:rPr lang="en-US" sz="2800" dirty="0" smtClean="0"/>
              <a:t>2. Which pixels belong to which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-master-ims-1">
  <a:themeElements>
    <a:clrScheme name="folien-master-ims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-master-ims-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AT" sz="2400" b="0" i="0" u="none" strike="noStrike" cap="none" normalizeH="0" baseline="0" smtClean="0">
            <a:ln>
              <a:noFill/>
            </a:ln>
            <a:solidFill>
              <a:srgbClr val="0066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olien-master-ims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-master-ims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-master-ims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-master-ims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-master-ims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-master-ims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-master-ims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E:\lumm1\folien-master-ims-1.pot</Template>
  <TotalTime>0</TotalTime>
  <Words>705</Words>
  <Application>Microsoft Office PowerPoint</Application>
  <PresentationFormat>Bildschirmpräsentation (4:3)</PresentationFormat>
  <Paragraphs>166</Paragraphs>
  <Slides>30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folien-master-ims-1</vt:lpstr>
      <vt:lpstr>Custom Design</vt:lpstr>
      <vt:lpstr>Surface Stereo with Soft Segmentation</vt:lpstr>
      <vt:lpstr>Dense Stereo Matching</vt:lpstr>
      <vt:lpstr>Dense Stereo Matching</vt:lpstr>
      <vt:lpstr>Common Approaches</vt:lpstr>
      <vt:lpstr>Common Approaches</vt:lpstr>
      <vt:lpstr>Our Approach</vt:lpstr>
      <vt:lpstr>Our Approach</vt:lpstr>
      <vt:lpstr>Our Approach</vt:lpstr>
      <vt:lpstr>Our Approach</vt:lpstr>
      <vt:lpstr>Energy</vt:lpstr>
      <vt:lpstr>Energy</vt:lpstr>
      <vt:lpstr>Soft Segmentation Term</vt:lpstr>
      <vt:lpstr>Soft Segmentation Term</vt:lpstr>
      <vt:lpstr>Soft Segmentation Term</vt:lpstr>
      <vt:lpstr>Soft Segmentation Term</vt:lpstr>
      <vt:lpstr>Soft Segmentation Term</vt:lpstr>
      <vt:lpstr>Soft Segmentation Term</vt:lpstr>
      <vt:lpstr>Soft Segmentation Term</vt:lpstr>
      <vt:lpstr>Soft Segmentation Term</vt:lpstr>
      <vt:lpstr>MDL Term</vt:lpstr>
      <vt:lpstr>Curvature Term</vt:lpstr>
      <vt:lpstr>Improved Asymmetric Occlusion Handling</vt:lpstr>
      <vt:lpstr>Energy Optimization</vt:lpstr>
      <vt:lpstr>Energy Optimization</vt:lpstr>
      <vt:lpstr>Energy Optimization</vt:lpstr>
      <vt:lpstr>Energy Optimization</vt:lpstr>
      <vt:lpstr>Folie 27</vt:lpstr>
      <vt:lpstr>Folie 28</vt:lpstr>
      <vt:lpstr>Folie 29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Christoph Rhemann</dc:creator>
  <cp:lastModifiedBy>michael</cp:lastModifiedBy>
  <cp:revision>1399</cp:revision>
  <dcterms:created xsi:type="dcterms:W3CDTF">2002-10-15T08:11:25Z</dcterms:created>
  <dcterms:modified xsi:type="dcterms:W3CDTF">2010-07-16T15:14:29Z</dcterms:modified>
</cp:coreProperties>
</file>