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  <p:sldMasterId id="2147483654" r:id="rId2"/>
    <p:sldMasterId id="2147483667" r:id="rId3"/>
  </p:sldMasterIdLst>
  <p:notesMasterIdLst>
    <p:notesMasterId r:id="rId44"/>
  </p:notesMasterIdLst>
  <p:handoutMasterIdLst>
    <p:handoutMasterId r:id="rId45"/>
  </p:handoutMasterIdLst>
  <p:sldIdLst>
    <p:sldId id="256" r:id="rId4"/>
    <p:sldId id="570" r:id="rId5"/>
    <p:sldId id="571" r:id="rId6"/>
    <p:sldId id="572" r:id="rId7"/>
    <p:sldId id="569" r:id="rId8"/>
    <p:sldId id="573" r:id="rId9"/>
    <p:sldId id="575" r:id="rId10"/>
    <p:sldId id="576" r:id="rId11"/>
    <p:sldId id="577" r:id="rId12"/>
    <p:sldId id="578" r:id="rId13"/>
    <p:sldId id="579" r:id="rId14"/>
    <p:sldId id="580" r:id="rId15"/>
    <p:sldId id="581" r:id="rId16"/>
    <p:sldId id="582" r:id="rId17"/>
    <p:sldId id="583" r:id="rId18"/>
    <p:sldId id="584" r:id="rId19"/>
    <p:sldId id="585" r:id="rId20"/>
    <p:sldId id="586" r:id="rId21"/>
    <p:sldId id="587" r:id="rId22"/>
    <p:sldId id="606" r:id="rId23"/>
    <p:sldId id="588" r:id="rId24"/>
    <p:sldId id="590" r:id="rId25"/>
    <p:sldId id="589" r:id="rId26"/>
    <p:sldId id="539" r:id="rId27"/>
    <p:sldId id="592" r:id="rId28"/>
    <p:sldId id="593" r:id="rId29"/>
    <p:sldId id="542" r:id="rId30"/>
    <p:sldId id="562" r:id="rId31"/>
    <p:sldId id="597" r:id="rId32"/>
    <p:sldId id="598" r:id="rId33"/>
    <p:sldId id="599" r:id="rId34"/>
    <p:sldId id="566" r:id="rId35"/>
    <p:sldId id="600" r:id="rId36"/>
    <p:sldId id="601" r:id="rId37"/>
    <p:sldId id="602" r:id="rId38"/>
    <p:sldId id="567" r:id="rId39"/>
    <p:sldId id="603" r:id="rId40"/>
    <p:sldId id="604" r:id="rId41"/>
    <p:sldId id="605" r:id="rId42"/>
    <p:sldId id="432" r:id="rId43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7EC"/>
    <a:srgbClr val="ABFFFF"/>
    <a:srgbClr val="A7DDE9"/>
    <a:srgbClr val="006699"/>
    <a:srgbClr val="0086BB"/>
    <a:srgbClr val="0080B0"/>
    <a:srgbClr val="006090"/>
    <a:srgbClr val="0042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92693" autoAdjust="0"/>
  </p:normalViewPr>
  <p:slideViewPr>
    <p:cSldViewPr snapToGrid="0">
      <p:cViewPr varScale="1">
        <p:scale>
          <a:sx n="105" d="100"/>
          <a:sy n="105" d="100"/>
        </p:scale>
        <p:origin x="-34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161D9590-2C1B-471F-9B1B-D039AB0158D2}" type="datetimeFigureOut">
              <a:rPr lang="de-DE" smtClean="0"/>
              <a:pPr/>
              <a:t>10.05.2010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BD054E7C-67C0-477D-A5FA-40D8637DFA2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59D56E-47C2-4B97-BED1-68CD6B80AA5C}" type="datetimeFigureOut">
              <a:rPr lang="de-DE"/>
              <a:pPr>
                <a:defRPr/>
              </a:pPr>
              <a:t>10.05.2010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299336-E1EB-47FB-B750-65A88CE060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dirty="0" smtClean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2FEBA3-27D1-4A68-AFCF-618EFA515540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AT" dirty="0" err="1" smtClean="0"/>
              <a:t>For</a:t>
            </a:r>
            <a:r>
              <a:rPr lang="de-AT" dirty="0" smtClean="0"/>
              <a:t> </a:t>
            </a:r>
            <a:r>
              <a:rPr lang="de-AT" dirty="0" err="1" smtClean="0"/>
              <a:t>each</a:t>
            </a:r>
            <a:r>
              <a:rPr lang="de-AT" dirty="0" smtClean="0"/>
              <a:t> </a:t>
            </a:r>
            <a:r>
              <a:rPr lang="de-AT" dirty="0" err="1" smtClean="0"/>
              <a:t>pixel</a:t>
            </a:r>
            <a:r>
              <a:rPr lang="de-AT" dirty="0" smtClean="0"/>
              <a:t> p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left</a:t>
            </a:r>
            <a:r>
              <a:rPr lang="de-AT" dirty="0" smtClean="0"/>
              <a:t> </a:t>
            </a:r>
            <a:r>
              <a:rPr lang="de-AT" dirty="0" err="1" smtClean="0"/>
              <a:t>view</a:t>
            </a:r>
            <a:r>
              <a:rPr lang="de-AT" dirty="0" smtClean="0"/>
              <a:t>, </a:t>
            </a:r>
            <a:r>
              <a:rPr lang="de-AT" dirty="0" err="1" smtClean="0"/>
              <a:t>we</a:t>
            </a:r>
            <a:r>
              <a:rPr lang="de-AT" dirty="0" smtClean="0"/>
              <a:t> </a:t>
            </a:r>
            <a:r>
              <a:rPr lang="de-AT" dirty="0" err="1" smtClean="0"/>
              <a:t>measure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color</a:t>
            </a:r>
            <a:r>
              <a:rPr lang="de-AT" dirty="0" smtClean="0"/>
              <a:t> </a:t>
            </a:r>
            <a:r>
              <a:rPr lang="de-AT" dirty="0" err="1" smtClean="0"/>
              <a:t>dissimilarity</a:t>
            </a:r>
            <a:r>
              <a:rPr lang="de-AT" baseline="0" dirty="0" smtClean="0"/>
              <a:t> </a:t>
            </a:r>
            <a:r>
              <a:rPr lang="de-AT" baseline="0" dirty="0" err="1" smtClean="0"/>
              <a:t>between</a:t>
            </a:r>
            <a:r>
              <a:rPr lang="de-AT" baseline="0" dirty="0" smtClean="0"/>
              <a:t> p </a:t>
            </a:r>
            <a:r>
              <a:rPr lang="de-AT" baseline="0" dirty="0" err="1" smtClean="0"/>
              <a:t>and</a:t>
            </a:r>
            <a:r>
              <a:rPr lang="de-AT" baseline="0" dirty="0" smtClean="0"/>
              <a:t> ist </a:t>
            </a:r>
            <a:r>
              <a:rPr lang="de-AT" baseline="0" dirty="0" err="1" smtClean="0"/>
              <a:t>matching</a:t>
            </a:r>
            <a:r>
              <a:rPr lang="de-AT" baseline="0" dirty="0" smtClean="0"/>
              <a:t> </a:t>
            </a:r>
            <a:r>
              <a:rPr lang="de-AT" baseline="0" dirty="0" err="1" smtClean="0"/>
              <a:t>point</a:t>
            </a:r>
            <a:r>
              <a:rPr lang="de-AT" baseline="0" dirty="0" smtClean="0"/>
              <a:t> in </a:t>
            </a:r>
            <a:r>
              <a:rPr lang="de-AT" baseline="0" dirty="0" err="1" smtClean="0"/>
              <a:t>the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right</a:t>
            </a:r>
            <a:r>
              <a:rPr lang="de-AT" baseline="0" dirty="0" smtClean="0"/>
              <a:t> </a:t>
            </a:r>
            <a:r>
              <a:rPr lang="de-AT" baseline="0" dirty="0" err="1" smtClean="0"/>
              <a:t>view</a:t>
            </a:r>
            <a:r>
              <a:rPr lang="de-AT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299336-E1EB-47FB-B750-65A88CE06086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0BCA6-C758-48A4-91F6-228367FF964F}" type="slidenum">
              <a:rPr lang="de-AT"/>
              <a:pPr/>
              <a:t>18</a:t>
            </a:fld>
            <a:endParaRPr lang="de-AT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0BCA6-C758-48A4-91F6-228367FF964F}" type="slidenum">
              <a:rPr lang="de-AT"/>
              <a:pPr/>
              <a:t>19</a:t>
            </a:fld>
            <a:endParaRPr lang="de-AT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0BCA6-C758-48A4-91F6-228367FF964F}" type="slidenum">
              <a:rPr lang="de-AT"/>
              <a:pPr/>
              <a:t>20</a:t>
            </a:fld>
            <a:endParaRPr lang="de-AT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0BCA6-C758-48A4-91F6-228367FF964F}" type="slidenum">
              <a:rPr lang="de-AT"/>
              <a:pPr/>
              <a:t>21</a:t>
            </a:fld>
            <a:endParaRPr lang="de-AT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0BCA6-C758-48A4-91F6-228367FF964F}" type="slidenum">
              <a:rPr lang="de-AT"/>
              <a:pPr/>
              <a:t>22</a:t>
            </a:fld>
            <a:endParaRPr lang="de-AT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80BCA6-C758-48A4-91F6-228367FF964F}" type="slidenum">
              <a:rPr lang="de-AT"/>
              <a:pPr/>
              <a:t>23</a:t>
            </a:fld>
            <a:endParaRPr lang="de-AT"/>
          </a:p>
        </p:txBody>
      </p:sp>
      <p:sp>
        <p:nvSpPr>
          <p:cNvPr id="72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467677" y="2928934"/>
            <a:ext cx="6143668" cy="1255711"/>
          </a:xfrm>
          <a:prstGeom prst="rect">
            <a:avLst/>
          </a:prstGeom>
        </p:spPr>
        <p:txBody>
          <a:bodyPr/>
          <a:lstStyle>
            <a:lvl1pPr algn="l">
              <a:defRPr sz="3600" b="0" baseline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67677" y="4500570"/>
            <a:ext cx="6215106" cy="92869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0" baseline="0">
                <a:solidFill>
                  <a:schemeClr val="bg1"/>
                </a:solidFill>
                <a:latin typeface="+Untertite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  <p:sp>
        <p:nvSpPr>
          <p:cNvPr id="4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1467677" y="5786454"/>
            <a:ext cx="2867335" cy="714381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496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879" y="1285860"/>
            <a:ext cx="7622897" cy="114300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3879" y="2571744"/>
            <a:ext cx="7622897" cy="3554419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30363" cy="365125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61A899-B2AE-4631-A054-4E3B56D882DE}" type="datetimeFigureOut">
              <a:rPr/>
              <a:pPr>
                <a:defRPr/>
              </a:pPr>
              <a:t>10.10.2009</a:t>
            </a:fld>
            <a:endParaRPr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  <a:prstGeom prst="rect">
            <a:avLst/>
          </a:prstGeo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26B0CF-9FA8-4538-A71C-3DAC959D791C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879" y="1285860"/>
            <a:ext cx="7622897" cy="114300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3879" y="2571744"/>
            <a:ext cx="7622897" cy="355441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30363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61A899-B2AE-4631-A054-4E3B56D882DE}" type="datetimeFigureOut">
              <a:rPr/>
              <a:pPr>
                <a:defRPr/>
              </a:pPr>
              <a:t>10.10.2009</a:t>
            </a:fld>
            <a:endParaRPr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F26B0CF-9FA8-4538-A71C-3DAC959D791C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63880" y="1285860"/>
            <a:ext cx="7622898" cy="114300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6129" y="2571744"/>
            <a:ext cx="3591557" cy="3554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2571744"/>
            <a:ext cx="3500462" cy="3554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43063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fld id="{EC885E00-58B9-4E75-AFE0-FEB87D69B8B0}" type="datetimeFigureOut">
              <a:rPr lang="de-DE"/>
              <a:pPr>
                <a:defRPr/>
              </a:pPr>
              <a:t>10.05.2010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fld id="{19517B80-9068-4B67-AB44-84C48C5B6D5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68313" y="549275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68313" y="1916113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59313" y="1916113"/>
            <a:ext cx="4038600" cy="218598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68313" y="4254500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59313" y="4254500"/>
            <a:ext cx="40386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blauer Rahmen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4" y="1285860"/>
            <a:ext cx="7429552" cy="114300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57224" y="2571744"/>
            <a:ext cx="7429552" cy="355441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30363" cy="365125"/>
          </a:xfrm>
        </p:spPr>
        <p:txBody>
          <a:bodyPr/>
          <a:lstStyle>
            <a:lvl1pPr marL="0" algn="l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134B642-F9E6-4968-B5A2-3551BA393135}" type="datetimeFigureOut">
              <a:rPr/>
              <a:pPr>
                <a:defRPr/>
              </a:pPr>
              <a:t>10.10.2009</a:t>
            </a:fld>
            <a:endParaRPr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200" kern="1200" baseline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 marL="0" algn="r" defTabSz="914400" rtl="0" eaLnBrk="1" latinLnBrk="0" hangingPunct="1">
              <a:defRPr lang="de-DE" sz="1200" kern="1200" baseline="0">
                <a:solidFill>
                  <a:srgbClr val="00669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283385-7DB8-471B-95F1-3BD30A378077}" type="slidenum">
              <a:rPr/>
              <a:pPr>
                <a:defRPr/>
              </a:pPr>
              <a:t>‹Nr.›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blauer Rahmen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7225" y="1285860"/>
            <a:ext cx="7429552" cy="1143008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7224" y="2571744"/>
            <a:ext cx="3500462" cy="3554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2571744"/>
            <a:ext cx="3500462" cy="355441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57250" y="6356350"/>
            <a:ext cx="1643063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fld id="{6ED081A1-D4B0-4839-9E59-88394731DA70}" type="datetimeFigureOut">
              <a:rPr lang="de-DE"/>
              <a:pPr>
                <a:defRPr/>
              </a:pPr>
              <a:t>10.05.2010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733550" cy="365125"/>
          </a:xfrm>
        </p:spPr>
        <p:txBody>
          <a:bodyPr/>
          <a:lstStyle>
            <a:lvl1pPr>
              <a:defRPr baseline="0">
                <a:solidFill>
                  <a:srgbClr val="006699"/>
                </a:solidFill>
              </a:defRPr>
            </a:lvl1pPr>
          </a:lstStyle>
          <a:p>
            <a:pPr>
              <a:defRPr/>
            </a:pPr>
            <a:fld id="{B58BBA04-AF76-411F-8D56-C2DA9C53C05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uppieren 7"/>
          <p:cNvGrpSpPr>
            <a:grpSpLocks/>
          </p:cNvGrpSpPr>
          <p:nvPr/>
        </p:nvGrpSpPr>
        <p:grpSpPr bwMode="auto">
          <a:xfrm>
            <a:off x="0" y="2076450"/>
            <a:ext cx="8642350" cy="4781550"/>
            <a:chOff x="0" y="2076528"/>
            <a:chExt cx="8642400" cy="4781472"/>
          </a:xfrm>
        </p:grpSpPr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0" y="2076528"/>
              <a:ext cx="8143922" cy="4781472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7627982" y="2076528"/>
              <a:ext cx="1012831" cy="1012808"/>
            </a:xfrm>
            <a:prstGeom prst="ellipse">
              <a:avLst/>
            </a:prstGeom>
            <a:solidFill>
              <a:srgbClr val="0066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4895878" y="2571820"/>
              <a:ext cx="3746522" cy="4286180"/>
            </a:xfrm>
            <a:prstGeom prst="rect">
              <a:avLst/>
            </a:prstGeom>
            <a:solidFill>
              <a:srgbClr val="00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pic>
        <p:nvPicPr>
          <p:cNvPr id="7" name="Picture 2" descr="D:\Work\talks\Habil_Vortrag_2009\TU_IMS Logo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2787" y="468888"/>
            <a:ext cx="5548585" cy="753814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45943" y="384628"/>
            <a:ext cx="2053772" cy="1006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3" r:id="rId2"/>
    <p:sldLayoutId id="2147483709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EE7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B3ADC82-1AC1-4FC3-B819-B5CA15526F7A}" type="datetimeFigureOut">
              <a:rPr lang="de-DE"/>
              <a:pPr>
                <a:defRPr/>
              </a:pPr>
              <a:t>10.05.2010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6221B0-2EC9-402B-BAA5-7A1C6D0C36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8642400" cy="6000768"/>
            <a:chOff x="0" y="1214422"/>
            <a:chExt cx="8642400" cy="5643578"/>
          </a:xfrm>
          <a:solidFill>
            <a:schemeClr val="bg1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pic>
        <p:nvPicPr>
          <p:cNvPr id="13" name="Picture 2" descr="D:\Work\talks\Habil_Vortrag_2009\TU_IMS Logo3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7302" y="84260"/>
            <a:ext cx="5149442" cy="699588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59007" y="58056"/>
            <a:ext cx="1631226" cy="740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70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D3DF1F9-3F9A-4154-A00F-ED4FAB348C3D}" type="datetimeFigureOut">
              <a:rPr lang="de-DE"/>
              <a:pPr>
                <a:defRPr/>
              </a:pPr>
              <a:t>10.05.2010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CCF917-D6A0-4F08-9960-B6FA1966BA0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grpSp>
        <p:nvGrpSpPr>
          <p:cNvPr id="2" name="Gruppieren 11"/>
          <p:cNvGrpSpPr/>
          <p:nvPr/>
        </p:nvGrpSpPr>
        <p:grpSpPr>
          <a:xfrm>
            <a:off x="0" y="857232"/>
            <a:ext cx="8642400" cy="6000768"/>
            <a:chOff x="0" y="1214422"/>
            <a:chExt cx="8642400" cy="5643578"/>
          </a:xfrm>
          <a:solidFill>
            <a:srgbClr val="DEE7EC"/>
          </a:solidFill>
        </p:grpSpPr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0" y="1214422"/>
              <a:ext cx="8143900" cy="564357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0" name="Oval 14"/>
            <p:cNvSpPr>
              <a:spLocks noChangeArrowheads="1"/>
            </p:cNvSpPr>
            <p:nvPr/>
          </p:nvSpPr>
          <p:spPr bwMode="auto">
            <a:xfrm>
              <a:off x="7628400" y="1215215"/>
              <a:ext cx="1011966" cy="1193993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  <p:sp>
          <p:nvSpPr>
            <p:cNvPr id="11" name="Rectangle 15"/>
            <p:cNvSpPr>
              <a:spLocks noChangeArrowheads="1"/>
            </p:cNvSpPr>
            <p:nvPr/>
          </p:nvSpPr>
          <p:spPr bwMode="auto">
            <a:xfrm>
              <a:off x="4895586" y="1798926"/>
              <a:ext cx="3746814" cy="505907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>
                <a:latin typeface="+mn-lt"/>
                <a:cs typeface="+mn-cs"/>
              </a:endParaRPr>
            </a:p>
          </p:txBody>
        </p:sp>
      </p:grpSp>
      <p:pic>
        <p:nvPicPr>
          <p:cNvPr id="4103" name="Grafik 12" descr="TU_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900" y="215900"/>
            <a:ext cx="395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10000"/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99"/>
        </a:buClr>
        <a:buSzPct val="120000"/>
        <a:buFont typeface="Symbol" pitchFamily="18" charset="2"/>
        <a:buChar char="-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6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1193800" y="2813353"/>
            <a:ext cx="6908800" cy="1398587"/>
          </a:xfrm>
        </p:spPr>
        <p:txBody>
          <a:bodyPr/>
          <a:lstStyle/>
          <a:p>
            <a:r>
              <a:rPr lang="en-US" sz="4800" dirty="0" smtClean="0"/>
              <a:t>Does Color Really Help in Dense Stereo Matching?</a:t>
            </a:r>
            <a:endParaRPr lang="en-US" sz="4800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20308" y="4862003"/>
            <a:ext cx="6715172" cy="1357322"/>
          </a:xfrm>
        </p:spPr>
        <p:txBody>
          <a:bodyPr/>
          <a:lstStyle/>
          <a:p>
            <a:r>
              <a:rPr lang="en-US" sz="2400" u="sng" dirty="0" smtClean="0"/>
              <a:t>Michael Bleyer</a:t>
            </a:r>
            <a:r>
              <a:rPr lang="de-AT" sz="2400" baseline="30000" dirty="0" smtClean="0"/>
              <a:t>1</a:t>
            </a:r>
            <a:r>
              <a:rPr lang="en-US" sz="2400" dirty="0" smtClean="0"/>
              <a:t> and </a:t>
            </a:r>
            <a:r>
              <a:rPr lang="de-AT" sz="2400" dirty="0" smtClean="0"/>
              <a:t>Sylvie Chambon</a:t>
            </a:r>
            <a:r>
              <a:rPr lang="de-AT" sz="2400" baseline="30000" dirty="0" smtClean="0"/>
              <a:t>2</a:t>
            </a:r>
          </a:p>
          <a:p>
            <a:endParaRPr lang="de-DE" sz="2400" baseline="30000" dirty="0" smtClean="0"/>
          </a:p>
          <a:p>
            <a:pPr>
              <a:lnSpc>
                <a:spcPct val="90000"/>
              </a:lnSpc>
            </a:pPr>
            <a:r>
              <a:rPr lang="de-AT" sz="1800" baseline="30000" dirty="0" smtClean="0"/>
              <a:t>1</a:t>
            </a:r>
            <a:r>
              <a:rPr lang="de-AT" sz="1800" dirty="0" smtClean="0"/>
              <a:t>Vienna University </a:t>
            </a:r>
            <a:r>
              <a:rPr lang="de-AT" sz="1800" dirty="0" err="1" smtClean="0"/>
              <a:t>of</a:t>
            </a:r>
            <a:r>
              <a:rPr lang="de-AT" sz="1800" dirty="0" smtClean="0"/>
              <a:t> Technology, Austria</a:t>
            </a:r>
          </a:p>
          <a:p>
            <a:pPr>
              <a:lnSpc>
                <a:spcPct val="90000"/>
              </a:lnSpc>
            </a:pPr>
            <a:r>
              <a:rPr lang="en-US" sz="1800" baseline="30000" dirty="0" smtClean="0"/>
              <a:t>2</a:t>
            </a:r>
            <a:r>
              <a:rPr lang="fr-FR" sz="1800" dirty="0" smtClean="0"/>
              <a:t>Laboratoire Central des Ponts et Chaussées, </a:t>
            </a:r>
            <a:r>
              <a:rPr lang="de-AT" sz="1800" dirty="0" smtClean="0"/>
              <a:t>Nantes, France</a:t>
            </a:r>
          </a:p>
          <a:p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6323959" y="2435839"/>
            <a:ext cx="2097742" cy="54556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Color helps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91834" y="4125048"/>
            <a:ext cx="2097742" cy="54556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Color does not help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361098" y="3141489"/>
            <a:ext cx="2097742" cy="54556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Color helps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Contradicting Statements in the Literature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882394"/>
            <a:ext cx="6241710" cy="4825186"/>
          </a:xfrm>
        </p:spPr>
        <p:txBody>
          <a:bodyPr/>
          <a:lstStyle/>
          <a:p>
            <a:r>
              <a:rPr lang="en-US" dirty="0" smtClean="0"/>
              <a:t>Several previous color evaluation studies:</a:t>
            </a:r>
          </a:p>
          <a:p>
            <a:pPr lvl="1"/>
            <a:r>
              <a:rPr lang="en-US" dirty="0" smtClean="0"/>
              <a:t>In the context of local methods:</a:t>
            </a:r>
          </a:p>
          <a:p>
            <a:pPr lvl="2"/>
            <a:r>
              <a:rPr lang="en-US" dirty="0" smtClean="0"/>
              <a:t>[Chambon, IJRA05], [</a:t>
            </a:r>
            <a:r>
              <a:rPr lang="en-US" dirty="0" err="1" smtClean="0"/>
              <a:t>Mühlmann</a:t>
            </a:r>
            <a:r>
              <a:rPr lang="en-US" dirty="0" smtClean="0"/>
              <a:t>, IJCV02], …</a:t>
            </a:r>
          </a:p>
          <a:p>
            <a:pPr lvl="1"/>
            <a:r>
              <a:rPr lang="en-US" dirty="0" smtClean="0"/>
              <a:t>In the context of global methods:</a:t>
            </a:r>
          </a:p>
          <a:p>
            <a:pPr lvl="2"/>
            <a:r>
              <a:rPr lang="en-US" dirty="0" smtClean="0"/>
              <a:t>[Bleyer, ISPRS08]</a:t>
            </a:r>
          </a:p>
          <a:p>
            <a:pPr lvl="1"/>
            <a:r>
              <a:rPr lang="en-US" dirty="0" smtClean="0"/>
              <a:t>In the context of radiometric insensitive match measures (local and global methods)</a:t>
            </a:r>
          </a:p>
          <a:p>
            <a:pPr lvl="2"/>
            <a:r>
              <a:rPr lang="en-US" dirty="0" smtClean="0"/>
              <a:t>[</a:t>
            </a:r>
            <a:r>
              <a:rPr lang="en-US" dirty="0" err="1" smtClean="0"/>
              <a:t>Hirschmüller</a:t>
            </a:r>
            <a:r>
              <a:rPr lang="en-US" dirty="0" smtClean="0"/>
              <a:t>, PAMI09]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62344" y="6307582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8" name="Rectangle 7"/>
          <p:cNvSpPr/>
          <p:nvPr/>
        </p:nvSpPr>
        <p:spPr>
          <a:xfrm>
            <a:off x="384444" y="1605090"/>
            <a:ext cx="8146933" cy="501853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364683" y="2490914"/>
            <a:ext cx="6081857" cy="10575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/>
              <a:t>Goal of our benchmark:</a:t>
            </a:r>
            <a:br>
              <a:rPr lang="en-GB" sz="3200" b="1" dirty="0" smtClean="0"/>
            </a:br>
            <a:r>
              <a:rPr lang="en-GB" sz="3200" b="1" dirty="0" smtClean="0"/>
              <a:t>Find out who is </a:t>
            </a:r>
            <a:r>
              <a:rPr lang="en-GB" sz="3200" b="1" dirty="0" smtClean="0"/>
              <a:t>right</a:t>
            </a:r>
            <a:endParaRPr lang="en-GB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Remainder of this Talk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882394"/>
            <a:ext cx="8047458" cy="4825186"/>
          </a:xfrm>
        </p:spPr>
        <p:txBody>
          <a:bodyPr/>
          <a:lstStyle/>
          <a:p>
            <a:r>
              <a:rPr lang="en-US" dirty="0" smtClean="0"/>
              <a:t>Benchmark design:</a:t>
            </a:r>
          </a:p>
          <a:p>
            <a:pPr lvl="1"/>
            <a:r>
              <a:rPr lang="en-US" dirty="0" smtClean="0"/>
              <a:t>Competing energy functions</a:t>
            </a:r>
          </a:p>
          <a:p>
            <a:pPr lvl="2"/>
            <a:r>
              <a:rPr lang="en-US" dirty="0" smtClean="0"/>
              <a:t>Dissimilarity functions</a:t>
            </a:r>
          </a:p>
          <a:p>
            <a:pPr lvl="2"/>
            <a:r>
              <a:rPr lang="en-US" dirty="0" smtClean="0"/>
              <a:t>Color spaces</a:t>
            </a:r>
          </a:p>
          <a:p>
            <a:pPr lvl="1"/>
            <a:r>
              <a:rPr lang="en-US" dirty="0" smtClean="0"/>
              <a:t>Performance </a:t>
            </a:r>
            <a:r>
              <a:rPr lang="en-US" dirty="0" smtClean="0"/>
              <a:t>metrics</a:t>
            </a:r>
          </a:p>
          <a:p>
            <a:r>
              <a:rPr lang="en-US" dirty="0" smtClean="0"/>
              <a:t>Benchmark results:</a:t>
            </a:r>
          </a:p>
          <a:p>
            <a:pPr lvl="1"/>
            <a:r>
              <a:rPr lang="en-US" dirty="0" smtClean="0"/>
              <a:t>Standard dissimilarity functions</a:t>
            </a:r>
          </a:p>
          <a:p>
            <a:pPr lvl="1"/>
            <a:r>
              <a:rPr lang="en-US" dirty="0" smtClean="0"/>
              <a:t>Radiometric insensitive functions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62344" y="6307582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Energy Function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713346"/>
            <a:ext cx="8047458" cy="4825186"/>
          </a:xfrm>
        </p:spPr>
        <p:txBody>
          <a:bodyPr/>
          <a:lstStyle/>
          <a:p>
            <a:r>
              <a:rPr lang="en-US" dirty="0" smtClean="0"/>
              <a:t>Quality of disparity map </a:t>
            </a:r>
            <a:r>
              <a:rPr lang="en-US" i="1" dirty="0" smtClean="0"/>
              <a:t>D </a:t>
            </a:r>
            <a:r>
              <a:rPr lang="en-US" dirty="0" smtClean="0"/>
              <a:t>measured by a standard energy function: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62344" y="6307582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cxnSp>
        <p:nvCxnSpPr>
          <p:cNvPr id="5" name="Straight Arrow Connector 4"/>
          <p:cNvCxnSpPr>
            <a:stCxn id="6" idx="0"/>
          </p:cNvCxnSpPr>
          <p:nvPr/>
        </p:nvCxnSpPr>
        <p:spPr>
          <a:xfrm rot="5400000" flipH="1" flipV="1">
            <a:off x="2900529" y="2712657"/>
            <a:ext cx="534426" cy="1425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530198" y="3692564"/>
            <a:ext cx="3849699" cy="11191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/>
              <a:t>Data Term:</a:t>
            </a:r>
            <a:br>
              <a:rPr lang="en-GB" sz="2400" b="1" dirty="0" smtClean="0"/>
            </a:br>
            <a:r>
              <a:rPr lang="en-GB" sz="2400" b="1" dirty="0" smtClean="0"/>
              <a:t>   - </a:t>
            </a:r>
            <a:r>
              <a:rPr lang="en-GB" sz="2000" b="1" dirty="0" smtClean="0"/>
              <a:t>Measures pixel dissimilarities</a:t>
            </a:r>
            <a:br>
              <a:rPr lang="en-GB" sz="2000" b="1" dirty="0" smtClean="0"/>
            </a:br>
            <a:r>
              <a:rPr lang="en-GB" sz="2000" b="1" dirty="0" smtClean="0"/>
              <a:t>    - Evaluated in this paper</a:t>
            </a:r>
            <a:endParaRPr lang="en-GB" sz="2400" b="1" dirty="0" smtClean="0"/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1708150" y="2609850"/>
          <a:ext cx="5314950" cy="530225"/>
        </p:xfrm>
        <a:graphic>
          <a:graphicData uri="http://schemas.openxmlformats.org/presentationml/2006/ole">
            <p:oleObj spid="_x0000_s1026" name="Formel" r:id="rId4" imgW="2527200" imgH="279360" progId="Equation.3">
              <p:embed/>
            </p:oleObj>
          </a:graphicData>
        </a:graphic>
      </p:graphicFrame>
      <p:cxnSp>
        <p:nvCxnSpPr>
          <p:cNvPr id="18" name="Straight Arrow Connector 17"/>
          <p:cNvCxnSpPr>
            <a:stCxn id="19" idx="0"/>
          </p:cNvCxnSpPr>
          <p:nvPr/>
        </p:nvCxnSpPr>
        <p:spPr>
          <a:xfrm rot="16200000" flipV="1">
            <a:off x="5940207" y="3280635"/>
            <a:ext cx="579249" cy="2574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564317" y="3698967"/>
            <a:ext cx="3588443" cy="11191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/>
              <a:t>Smoothness Term:</a:t>
            </a:r>
            <a:br>
              <a:rPr lang="en-GB" sz="2400" b="1" dirty="0" smtClean="0"/>
            </a:br>
            <a:r>
              <a:rPr lang="en-GB" sz="2400" b="1" dirty="0" smtClean="0"/>
              <a:t>   - </a:t>
            </a:r>
            <a:r>
              <a:rPr lang="en-GB" sz="2000" b="1" dirty="0" smtClean="0"/>
              <a:t>Measures amount of spatial</a:t>
            </a:r>
            <a:br>
              <a:rPr lang="en-GB" sz="2000" b="1" dirty="0" smtClean="0"/>
            </a:br>
            <a:r>
              <a:rPr lang="en-GB" sz="2000" b="1" dirty="0" smtClean="0"/>
              <a:t>      smoothness</a:t>
            </a:r>
            <a:endParaRPr lang="en-GB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Energy Function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713346"/>
            <a:ext cx="8047458" cy="4825186"/>
          </a:xfrm>
        </p:spPr>
        <p:txBody>
          <a:bodyPr/>
          <a:lstStyle/>
          <a:p>
            <a:r>
              <a:rPr lang="en-US" dirty="0" smtClean="0"/>
              <a:t>Quality of disparity map </a:t>
            </a:r>
            <a:r>
              <a:rPr lang="en-US" i="1" dirty="0" smtClean="0"/>
              <a:t>D </a:t>
            </a:r>
            <a:r>
              <a:rPr lang="en-US" dirty="0" smtClean="0"/>
              <a:t>measured by a standard energy function: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62344" y="6307582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1708150" y="2609850"/>
          <a:ext cx="5314950" cy="530225"/>
        </p:xfrm>
        <a:graphic>
          <a:graphicData uri="http://schemas.openxmlformats.org/presentationml/2006/ole">
            <p:oleObj spid="_x0000_s2050" name="Formel" r:id="rId3" imgW="2527200" imgH="279360" progId="Equation.3">
              <p:embed/>
            </p:oleObj>
          </a:graphicData>
        </a:graphic>
      </p:graphicFrame>
      <p:graphicFrame>
        <p:nvGraphicFramePr>
          <p:cNvPr id="10" name="Object 21"/>
          <p:cNvGraphicFramePr>
            <a:graphicFrameLocks noChangeAspect="1"/>
          </p:cNvGraphicFramePr>
          <p:nvPr/>
        </p:nvGraphicFramePr>
        <p:xfrm>
          <a:off x="3098185" y="3946658"/>
          <a:ext cx="3041357" cy="1377950"/>
        </p:xfrm>
        <a:graphic>
          <a:graphicData uri="http://schemas.openxmlformats.org/presentationml/2006/ole">
            <p:oleObj spid="_x0000_s2051" name="Formel" r:id="rId4" imgW="291960" imgH="482400" progId="Equation.3">
              <p:embed/>
            </p:oleObj>
          </a:graphicData>
        </a:graphic>
      </p:graphicFrame>
      <p:sp>
        <p:nvSpPr>
          <p:cNvPr id="12" name="Rectangle 11"/>
          <p:cNvSpPr/>
          <p:nvPr/>
        </p:nvSpPr>
        <p:spPr>
          <a:xfrm>
            <a:off x="3826551" y="3957811"/>
            <a:ext cx="3448050" cy="13318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407841" y="3991050"/>
            <a:ext cx="2423861" cy="3804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0  if  </a:t>
            </a:r>
            <a:r>
              <a:rPr lang="en-GB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GB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2000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400157" y="4410150"/>
            <a:ext cx="3000644" cy="3804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if |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| = 1</a:t>
            </a:r>
            <a:endParaRPr lang="en-GB" sz="2000" u="non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406561" y="4823807"/>
            <a:ext cx="3000644" cy="380480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12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 if |</a:t>
            </a:r>
            <a:r>
              <a:rPr lang="en-GB" sz="20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GB" sz="2000" i="1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GB" i="1" dirty="0" err="1" smtClean="0">
                <a:latin typeface="Arial" pitchFamily="34" charset="0"/>
                <a:cs typeface="Arial" pitchFamily="34" charset="0"/>
              </a:rPr>
              <a:t>q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| &gt; 1</a:t>
            </a:r>
            <a:endParaRPr lang="en-GB" sz="2000" u="non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1926159" y="4426003"/>
          <a:ext cx="1262716" cy="427776"/>
        </p:xfrm>
        <a:graphic>
          <a:graphicData uri="http://schemas.openxmlformats.org/presentationml/2006/ole">
            <p:oleObj spid="_x0000_s2052" name="Formel" r:id="rId5" imgW="647640" imgH="203040" progId="Equation.3">
              <p:embed/>
            </p:oleObj>
          </a:graphicData>
        </a:graphic>
      </p:graphicFrame>
      <p:sp>
        <p:nvSpPr>
          <p:cNvPr id="17" name="Rectangle 16"/>
          <p:cNvSpPr/>
          <p:nvPr/>
        </p:nvSpPr>
        <p:spPr>
          <a:xfrm>
            <a:off x="5916706" y="2670330"/>
            <a:ext cx="1075765" cy="342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1" name="Straight Arrow Connector 20"/>
          <p:cNvCxnSpPr>
            <a:stCxn id="17" idx="2"/>
            <a:endCxn id="24" idx="0"/>
          </p:cNvCxnSpPr>
          <p:nvPr/>
        </p:nvCxnSpPr>
        <p:spPr>
          <a:xfrm rot="5400000">
            <a:off x="5286570" y="2252557"/>
            <a:ext cx="407346" cy="19286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29769" y="3420576"/>
            <a:ext cx="7192256" cy="2850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</a:rPr>
              <a:t>- Modified Potts Model: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/>
            </a:r>
            <a:br>
              <a:rPr lang="en-US" sz="2400" dirty="0" smtClean="0">
                <a:solidFill>
                  <a:schemeClr val="tx1"/>
                </a:solidFill>
              </a:rPr>
            </a:br>
            <a:endParaRPr lang="en-US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-  </a:t>
            </a:r>
            <a:r>
              <a:rPr lang="en-US" sz="2400" i="1" dirty="0" smtClean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1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:=</a:t>
            </a:r>
            <a:r>
              <a:rPr lang="en-US" sz="2400" i="1" dirty="0" smtClean="0">
                <a:solidFill>
                  <a:schemeClr val="tx1"/>
                </a:solidFill>
              </a:rPr>
              <a:t> P</a:t>
            </a:r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</a:rPr>
              <a:t> / </a:t>
            </a:r>
            <a:r>
              <a:rPr lang="en-US" sz="2400" dirty="0" smtClean="0">
                <a:solidFill>
                  <a:schemeClr val="tx1"/>
                </a:solidFill>
              </a:rPr>
              <a:t>3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-  </a:t>
            </a:r>
            <a:r>
              <a:rPr lang="en-US" sz="2400" i="1" dirty="0" smtClean="0">
                <a:solidFill>
                  <a:schemeClr val="tx1"/>
                </a:solidFill>
              </a:rPr>
              <a:t>P</a:t>
            </a:r>
            <a:r>
              <a:rPr lang="en-US" sz="1600" dirty="0" smtClean="0">
                <a:solidFill>
                  <a:schemeClr val="tx1"/>
                </a:solidFill>
              </a:rPr>
              <a:t>2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is tuned individually for each energy function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1708150" y="2609850"/>
          <a:ext cx="5314950" cy="530225"/>
        </p:xfrm>
        <a:graphic>
          <a:graphicData uri="http://schemas.openxmlformats.org/presentationml/2006/ole">
            <p:oleObj spid="_x0000_s3074" name="Formel" r:id="rId3" imgW="2527200" imgH="27936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Energy Function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713346"/>
            <a:ext cx="8047458" cy="4825186"/>
          </a:xfrm>
        </p:spPr>
        <p:txBody>
          <a:bodyPr/>
          <a:lstStyle/>
          <a:p>
            <a:r>
              <a:rPr lang="en-US" dirty="0" smtClean="0"/>
              <a:t>Quality of disparity map </a:t>
            </a:r>
            <a:r>
              <a:rPr lang="en-US" i="1" dirty="0" smtClean="0"/>
              <a:t>D </a:t>
            </a:r>
            <a:r>
              <a:rPr lang="en-US" dirty="0" smtClean="0"/>
              <a:t>measured by a standard energy function: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62344" y="6307582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17" name="Rectangle 16"/>
          <p:cNvSpPr/>
          <p:nvPr/>
        </p:nvSpPr>
        <p:spPr>
          <a:xfrm>
            <a:off x="3473183" y="2678014"/>
            <a:ext cx="1075765" cy="3429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cxnSp>
        <p:nvCxnSpPr>
          <p:cNvPr id="21" name="Straight Arrow Connector 20"/>
          <p:cNvCxnSpPr>
            <a:stCxn id="17" idx="2"/>
            <a:endCxn id="24" idx="0"/>
          </p:cNvCxnSpPr>
          <p:nvPr/>
        </p:nvCxnSpPr>
        <p:spPr>
          <a:xfrm rot="16200000" flipH="1">
            <a:off x="4068650" y="2963329"/>
            <a:ext cx="399663" cy="5148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929769" y="3420577"/>
            <a:ext cx="7192256" cy="164320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 Various competing implementations:</a:t>
            </a: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 4 dissimilarity functions</a:t>
            </a:r>
          </a:p>
          <a:p>
            <a:pPr lvl="1"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 9 color spaces</a:t>
            </a:r>
          </a:p>
          <a:p>
            <a:pPr>
              <a:buFontTx/>
              <a:buChar char="-"/>
            </a:pPr>
            <a:r>
              <a:rPr lang="en-US" sz="2400" dirty="0" smtClean="0">
                <a:solidFill>
                  <a:schemeClr val="tx1"/>
                </a:solidFill>
              </a:rPr>
              <a:t>  Leads to 4 * 9 = 36 competing energy functions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Dissimilarity 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713346"/>
            <a:ext cx="8047458" cy="814701"/>
          </a:xfrm>
        </p:spPr>
        <p:txBody>
          <a:bodyPr/>
          <a:lstStyle/>
          <a:p>
            <a:r>
              <a:rPr lang="en-US" dirty="0" smtClean="0"/>
              <a:t>Absolute difference of colors</a:t>
            </a:r>
          </a:p>
          <a:p>
            <a:pPr lvl="1"/>
            <a:r>
              <a:rPr lang="en-US" dirty="0" smtClean="0"/>
              <a:t>Cannot handle radiometric distortions</a:t>
            </a:r>
          </a:p>
          <a:p>
            <a:pPr lvl="1"/>
            <a:r>
              <a:rPr lang="en-US" dirty="0" smtClean="0"/>
              <a:t>Pixel-based</a:t>
            </a:r>
          </a:p>
          <a:p>
            <a:r>
              <a:rPr lang="en-US" dirty="0" smtClean="0"/>
              <a:t>Mutual Information (MI)</a:t>
            </a:r>
          </a:p>
          <a:p>
            <a:pPr lvl="1"/>
            <a:r>
              <a:rPr lang="en-US" dirty="0" smtClean="0"/>
              <a:t>Handles radiometric distortions</a:t>
            </a:r>
          </a:p>
          <a:p>
            <a:pPr lvl="1"/>
            <a:r>
              <a:rPr lang="en-US" dirty="0" smtClean="0"/>
              <a:t>Pixel-based</a:t>
            </a:r>
          </a:p>
          <a:p>
            <a:r>
              <a:rPr lang="en-US" dirty="0" smtClean="0"/>
              <a:t>Zero mean Normalized Cross-Correlation (NCC)</a:t>
            </a:r>
          </a:p>
          <a:p>
            <a:pPr lvl="1"/>
            <a:r>
              <a:rPr lang="en-US" dirty="0" smtClean="0"/>
              <a:t>Handles radiometric distortions</a:t>
            </a:r>
          </a:p>
          <a:p>
            <a:pPr lvl="1"/>
            <a:r>
              <a:rPr lang="en-US" dirty="0" smtClean="0"/>
              <a:t>Window-based</a:t>
            </a:r>
          </a:p>
          <a:p>
            <a:r>
              <a:rPr lang="en-US" dirty="0" smtClean="0"/>
              <a:t>Census</a:t>
            </a:r>
          </a:p>
          <a:p>
            <a:pPr lvl="1"/>
            <a:r>
              <a:rPr lang="en-US" dirty="0" smtClean="0"/>
              <a:t>Handles radiometric distortions</a:t>
            </a:r>
          </a:p>
          <a:p>
            <a:pPr lvl="1"/>
            <a:r>
              <a:rPr lang="en-US" dirty="0" smtClean="0"/>
              <a:t>Window-based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62344" y="6307582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Dissimilarity Functions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713346"/>
            <a:ext cx="8047458" cy="814701"/>
          </a:xfrm>
        </p:spPr>
        <p:txBody>
          <a:bodyPr/>
          <a:lstStyle/>
          <a:p>
            <a:r>
              <a:rPr lang="en-US" dirty="0" smtClean="0"/>
              <a:t>Absolute difference of colors</a:t>
            </a:r>
          </a:p>
          <a:p>
            <a:pPr lvl="1"/>
            <a:r>
              <a:rPr lang="en-US" dirty="0" smtClean="0"/>
              <a:t>Cannot handle radiometric distortions</a:t>
            </a:r>
          </a:p>
          <a:p>
            <a:pPr lvl="1"/>
            <a:r>
              <a:rPr lang="en-US" dirty="0" smtClean="0"/>
              <a:t>Pixel-based</a:t>
            </a:r>
          </a:p>
          <a:p>
            <a:r>
              <a:rPr lang="en-US" dirty="0" smtClean="0"/>
              <a:t>Mutual Information (MI)</a:t>
            </a:r>
          </a:p>
          <a:p>
            <a:pPr lvl="1"/>
            <a:r>
              <a:rPr lang="en-US" dirty="0" smtClean="0"/>
              <a:t>Handles radiometric distortions</a:t>
            </a:r>
          </a:p>
          <a:p>
            <a:pPr lvl="1"/>
            <a:r>
              <a:rPr lang="en-US" dirty="0" smtClean="0"/>
              <a:t>Pixel-based</a:t>
            </a:r>
          </a:p>
          <a:p>
            <a:r>
              <a:rPr lang="en-US" dirty="0" smtClean="0"/>
              <a:t>Zero mean Normalized Cross-Correlation (NCC)</a:t>
            </a:r>
          </a:p>
          <a:p>
            <a:pPr lvl="1"/>
            <a:r>
              <a:rPr lang="en-US" dirty="0" smtClean="0"/>
              <a:t>Handles radiometric distortions</a:t>
            </a:r>
          </a:p>
          <a:p>
            <a:pPr lvl="1"/>
            <a:r>
              <a:rPr lang="en-US" dirty="0" smtClean="0"/>
              <a:t>Window-based</a:t>
            </a:r>
          </a:p>
          <a:p>
            <a:r>
              <a:rPr lang="en-US" dirty="0" smtClean="0"/>
              <a:t>Census</a:t>
            </a:r>
          </a:p>
          <a:p>
            <a:pPr lvl="1"/>
            <a:r>
              <a:rPr lang="en-US" dirty="0" smtClean="0"/>
              <a:t>Handles radiometric distortions</a:t>
            </a:r>
          </a:p>
          <a:p>
            <a:pPr lvl="1"/>
            <a:r>
              <a:rPr lang="en-US" dirty="0" smtClean="0"/>
              <a:t>Window-based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62344" y="6307582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5" name="Rectangle 4"/>
          <p:cNvSpPr/>
          <p:nvPr/>
        </p:nvSpPr>
        <p:spPr>
          <a:xfrm>
            <a:off x="384444" y="1692997"/>
            <a:ext cx="8146933" cy="4957784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768403" y="2490914"/>
            <a:ext cx="7284464" cy="25349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/>
              <a:t>We incorporate </a:t>
            </a:r>
            <a:r>
              <a:rPr lang="en-GB" sz="3200" b="1" dirty="0" err="1" smtClean="0"/>
              <a:t>color</a:t>
            </a:r>
            <a:r>
              <a:rPr lang="en-GB" sz="3200" b="1" dirty="0" smtClean="0"/>
              <a:t> by</a:t>
            </a:r>
            <a:br>
              <a:rPr lang="en-GB" sz="3200" b="1" dirty="0" smtClean="0"/>
            </a:br>
            <a:r>
              <a:rPr lang="en-GB" sz="3200" b="1" dirty="0" smtClean="0"/>
              <a:t>-  Computing the dissimilarity function individually for each </a:t>
            </a:r>
            <a:r>
              <a:rPr lang="en-GB" sz="3200" b="1" dirty="0" err="1" smtClean="0"/>
              <a:t>color</a:t>
            </a:r>
            <a:r>
              <a:rPr lang="en-GB" sz="3200" b="1" dirty="0" smtClean="0"/>
              <a:t> channel</a:t>
            </a:r>
            <a:br>
              <a:rPr lang="en-GB" sz="3200" b="1" dirty="0" smtClean="0"/>
            </a:br>
            <a:r>
              <a:rPr lang="en-GB" sz="3200" b="1" dirty="0" smtClean="0"/>
              <a:t>-  Summing up the values over the 3 channels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Color Spaces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713346"/>
            <a:ext cx="5119841" cy="8147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Primary systems: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/>
              <a:t>RGB, XYZ;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Luminance-chrominance systems: 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/>
              <a:t>LUV</a:t>
            </a:r>
            <a:r>
              <a:rPr lang="en-US" b="1" dirty="0" smtClean="0"/>
              <a:t>, </a:t>
            </a:r>
            <a:r>
              <a:rPr lang="en-US" b="1" i="1" dirty="0" smtClean="0"/>
              <a:t>LAB</a:t>
            </a:r>
            <a:r>
              <a:rPr lang="en-US" b="1" dirty="0" smtClean="0"/>
              <a:t>, </a:t>
            </a:r>
            <a:r>
              <a:rPr lang="en-US" b="1" i="1" dirty="0" smtClean="0"/>
              <a:t>AC</a:t>
            </a:r>
            <a:r>
              <a:rPr lang="en-US" sz="2600" b="1" baseline="-25000" dirty="0" smtClean="0"/>
              <a:t>1</a:t>
            </a:r>
            <a:r>
              <a:rPr lang="en-US" b="1" i="1" dirty="0" smtClean="0"/>
              <a:t>C</a:t>
            </a:r>
            <a:r>
              <a:rPr lang="en-US" sz="2600" b="1" baseline="-25000" dirty="0" smtClean="0"/>
              <a:t>2</a:t>
            </a:r>
            <a:r>
              <a:rPr lang="en-US" b="1" dirty="0" smtClean="0"/>
              <a:t>, </a:t>
            </a:r>
            <a:r>
              <a:rPr lang="en-US" b="1" i="1" dirty="0" smtClean="0"/>
              <a:t>YC</a:t>
            </a:r>
            <a:r>
              <a:rPr lang="en-US" sz="2600" b="1" baseline="-25000" dirty="0" smtClean="0"/>
              <a:t>1</a:t>
            </a:r>
            <a:r>
              <a:rPr lang="en-US" b="1" i="1" dirty="0" smtClean="0"/>
              <a:t>C</a:t>
            </a:r>
            <a:r>
              <a:rPr lang="en-US" sz="2600" b="1" baseline="-25000" dirty="0" smtClean="0"/>
              <a:t>2</a:t>
            </a:r>
            <a:r>
              <a:rPr lang="en-US" b="1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Statistical independent component systems: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/>
              <a:t>I</a:t>
            </a:r>
            <a:r>
              <a:rPr lang="en-US" sz="2600" b="1" baseline="-25000" dirty="0" smtClean="0"/>
              <a:t>1</a:t>
            </a:r>
            <a:r>
              <a:rPr lang="en-US" b="1" i="1" dirty="0" smtClean="0"/>
              <a:t>I</a:t>
            </a:r>
            <a:r>
              <a:rPr lang="en-US" sz="2600" b="1" baseline="-25000" dirty="0" smtClean="0"/>
              <a:t>2</a:t>
            </a:r>
            <a:r>
              <a:rPr lang="en-US" b="1" i="1" dirty="0" smtClean="0"/>
              <a:t>I</a:t>
            </a:r>
            <a:r>
              <a:rPr lang="en-US" sz="2600" b="1" baseline="-25000" dirty="0" smtClean="0"/>
              <a:t>3</a:t>
            </a:r>
            <a:r>
              <a:rPr lang="en-US" b="1" i="1" dirty="0" smtClean="0"/>
              <a:t>, H</a:t>
            </a:r>
            <a:r>
              <a:rPr lang="en-US" sz="2600" b="1" baseline="-25000" dirty="0" smtClean="0"/>
              <a:t>1</a:t>
            </a:r>
            <a:r>
              <a:rPr lang="en-US" b="1" i="1" dirty="0" smtClean="0"/>
              <a:t>H</a:t>
            </a:r>
            <a:r>
              <a:rPr lang="en-US" sz="2600" b="1" baseline="-25000" dirty="0" smtClean="0"/>
              <a:t>2</a:t>
            </a:r>
            <a:r>
              <a:rPr lang="en-US" b="1" i="1" dirty="0" smtClean="0"/>
              <a:t>H</a:t>
            </a:r>
            <a:r>
              <a:rPr lang="en-US" sz="2600" b="1" baseline="-25000" dirty="0" smtClean="0"/>
              <a:t>3</a:t>
            </a:r>
            <a:r>
              <a:rPr lang="en-US" b="1" i="1" dirty="0" smtClean="0"/>
              <a:t>;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Use of intensity values only:</a:t>
            </a:r>
          </a:p>
          <a:p>
            <a:pPr lvl="1">
              <a:lnSpc>
                <a:spcPct val="90000"/>
              </a:lnSpc>
            </a:pPr>
            <a:r>
              <a:rPr lang="en-US" b="1" i="1" dirty="0" smtClean="0"/>
              <a:t>Grey;</a:t>
            </a:r>
          </a:p>
          <a:p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62344" y="6307582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2169" y="1060397"/>
            <a:ext cx="3235458" cy="498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72108" y="6107608"/>
            <a:ext cx="397264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1100" b="1" dirty="0" smtClean="0"/>
              <a:t>(</a:t>
            </a:r>
            <a:r>
              <a:rPr lang="en-US" sz="1200" b="1" dirty="0" smtClean="0"/>
              <a:t>Conversion from </a:t>
            </a:r>
            <a:r>
              <a:rPr lang="en-US" sz="1200" b="1" i="1" dirty="0" smtClean="0"/>
              <a:t>RGB</a:t>
            </a:r>
            <a:r>
              <a:rPr lang="en-US" sz="1200" b="1" dirty="0" smtClean="0"/>
              <a:t> to other color spaces)</a:t>
            </a:r>
            <a:endParaRPr lang="de-A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6020" name="Object 4"/>
          <p:cNvGraphicFramePr>
            <a:graphicFrameLocks noChangeAspect="1"/>
          </p:cNvGraphicFramePr>
          <p:nvPr/>
        </p:nvGraphicFramePr>
        <p:xfrm>
          <a:off x="1667432" y="4065570"/>
          <a:ext cx="5246163" cy="2481224"/>
        </p:xfrm>
        <a:graphic>
          <a:graphicData uri="http://schemas.openxmlformats.org/presentationml/2006/ole">
            <p:oleObj spid="_x0000_s6146" name="CorelDRAW" r:id="rId4" imgW="4635360" imgH="2187360" progId="CorelDraw.Graphic.11">
              <p:embed/>
            </p:oleObj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Energy Minimization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636506"/>
            <a:ext cx="8047458" cy="81470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Accomplished via Dynamic Programming (DP)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DP is performed on simple tree structures [Bleyer,VISAPP09]: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Trees contain horizontal and vertical smoothness edges (</a:t>
            </a:r>
            <a:r>
              <a:rPr lang="en-US" dirty="0" err="1" smtClean="0"/>
              <a:t>scanline</a:t>
            </a:r>
            <a:r>
              <a:rPr lang="en-US" dirty="0" smtClean="0"/>
              <a:t> streaking problem)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Simple method for occlusion handling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Error Metrics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636506"/>
            <a:ext cx="8047458" cy="81470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3 error metrics to evaluate the quality of a disparity map: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Percentage of wrong pixels in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i="1" dirty="0" smtClean="0"/>
              <a:t> </a:t>
            </a:r>
            <a:r>
              <a:rPr lang="en-US" dirty="0" smtClean="0"/>
              <a:t>regions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Percentage of wrong pixels in </a:t>
            </a:r>
            <a:r>
              <a:rPr lang="en-US" b="1" dirty="0" smtClean="0">
                <a:solidFill>
                  <a:srgbClr val="FF0000"/>
                </a:solidFill>
              </a:rPr>
              <a:t>radiometric distorted </a:t>
            </a:r>
            <a:r>
              <a:rPr lang="en-US" dirty="0" smtClean="0"/>
              <a:t>regions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Percentage of wrong pixels in </a:t>
            </a:r>
            <a:r>
              <a:rPr lang="en-US" b="1" dirty="0" smtClean="0">
                <a:solidFill>
                  <a:srgbClr val="FF0000"/>
                </a:solidFill>
              </a:rPr>
              <a:t>radiometric clean </a:t>
            </a:r>
            <a:r>
              <a:rPr lang="en-US" dirty="0" smtClean="0"/>
              <a:t>regions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Definitions: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Wrong pixel </a:t>
            </a:r>
            <a:r>
              <a:rPr lang="en-US" dirty="0" smtClean="0"/>
              <a:t>means absolute disparity error &gt; 1</a:t>
            </a:r>
            <a:br>
              <a:rPr lang="en-US" dirty="0" smtClean="0"/>
            </a:br>
            <a:r>
              <a:rPr lang="en-US" dirty="0" smtClean="0"/>
              <a:t>(analogously to Middlebury)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Radiometric distorted </a:t>
            </a:r>
            <a:r>
              <a:rPr lang="en-US" dirty="0" smtClean="0"/>
              <a:t>means a pixel has different intensity/color in left and right images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When I say </a:t>
            </a:r>
            <a:r>
              <a:rPr lang="en-US" b="1" dirty="0" smtClean="0">
                <a:solidFill>
                  <a:srgbClr val="FF0000"/>
                </a:solidFill>
              </a:rPr>
              <a:t>average error </a:t>
            </a:r>
            <a:r>
              <a:rPr lang="en-US" dirty="0" smtClean="0"/>
              <a:t>I mean the average error computed over all 30 test pairs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Dense Stereo Matching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6" name="Picture 3" descr="tsukuba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1879600"/>
            <a:ext cx="2436813" cy="1827213"/>
          </a:xfrm>
          <a:prstGeom prst="rect">
            <a:avLst/>
          </a:prstGeom>
          <a:noFill/>
        </p:spPr>
      </p:pic>
      <p:pic>
        <p:nvPicPr>
          <p:cNvPr id="7" name="Picture 4" descr="tsukuba_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1879600"/>
            <a:ext cx="2413000" cy="1809750"/>
          </a:xfrm>
          <a:prstGeom prst="rect">
            <a:avLst/>
          </a:prstGeom>
          <a:noFill/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998538" y="3695700"/>
            <a:ext cx="3300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(Left Image)</a:t>
            </a:r>
            <a:endParaRPr kumimoji="0" lang="de-AT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70438" y="3695700"/>
            <a:ext cx="3300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dirty="0"/>
              <a:t>(</a:t>
            </a:r>
            <a:r>
              <a:rPr lang="de-AT" sz="2000" dirty="0" err="1"/>
              <a:t>Right</a:t>
            </a:r>
            <a:r>
              <a:rPr lang="de-AT" sz="2000" dirty="0"/>
              <a:t> Image)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Error Metrics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636506"/>
            <a:ext cx="8047458" cy="81470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3 error metrics to evaluate the quality of a disparity map: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Percentage of wrong pixels in </a:t>
            </a:r>
            <a:r>
              <a:rPr lang="en-US" b="1" dirty="0" smtClean="0">
                <a:solidFill>
                  <a:srgbClr val="FF0000"/>
                </a:solidFill>
              </a:rPr>
              <a:t>all</a:t>
            </a:r>
            <a:r>
              <a:rPr lang="en-US" i="1" dirty="0" smtClean="0"/>
              <a:t> </a:t>
            </a:r>
            <a:r>
              <a:rPr lang="en-US" dirty="0" smtClean="0"/>
              <a:t>regions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Percentage of wrong pixels in </a:t>
            </a:r>
            <a:r>
              <a:rPr lang="en-US" b="1" dirty="0" smtClean="0">
                <a:solidFill>
                  <a:srgbClr val="FF0000"/>
                </a:solidFill>
              </a:rPr>
              <a:t>radiometric distorted </a:t>
            </a:r>
            <a:r>
              <a:rPr lang="en-US" dirty="0" smtClean="0"/>
              <a:t>regions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Percentage of wrong pixels in </a:t>
            </a:r>
            <a:r>
              <a:rPr lang="en-US" b="1" dirty="0" smtClean="0">
                <a:solidFill>
                  <a:srgbClr val="FF0000"/>
                </a:solidFill>
              </a:rPr>
              <a:t>radiometric clean </a:t>
            </a:r>
            <a:r>
              <a:rPr lang="en-US" dirty="0" smtClean="0"/>
              <a:t>regions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Definitions: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Wrong pixel </a:t>
            </a:r>
            <a:r>
              <a:rPr lang="en-US" dirty="0" smtClean="0"/>
              <a:t>means absolute disparity error &gt; 1</a:t>
            </a:r>
            <a:br>
              <a:rPr lang="en-US" dirty="0" smtClean="0"/>
            </a:br>
            <a:r>
              <a:rPr lang="en-US" dirty="0" smtClean="0"/>
              <a:t>(analogously to Middlebury)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Radiometric distorted </a:t>
            </a:r>
            <a:r>
              <a:rPr lang="en-US" dirty="0" smtClean="0"/>
              <a:t>means a pixel has different intensity/color in left and right images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When I say </a:t>
            </a:r>
            <a:r>
              <a:rPr lang="en-US" b="1" dirty="0" smtClean="0">
                <a:solidFill>
                  <a:srgbClr val="FF0000"/>
                </a:solidFill>
              </a:rPr>
              <a:t>average error </a:t>
            </a:r>
            <a:r>
              <a:rPr lang="en-US" dirty="0" smtClean="0"/>
              <a:t>I mean the average error computed over all 30 test pairs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Rectangle 4"/>
          <p:cNvSpPr/>
          <p:nvPr/>
        </p:nvSpPr>
        <p:spPr>
          <a:xfrm>
            <a:off x="384444" y="1605090"/>
            <a:ext cx="8146933" cy="501853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1502875" y="2490914"/>
            <a:ext cx="5576935" cy="10575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/>
              <a:t>How can we extract radiometric distorted regions?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Extraction of Radiometric Affected Regions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636506"/>
            <a:ext cx="8047458" cy="81470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Compute absolute intensity difference between corresponding pixels (</a:t>
            </a:r>
            <a:r>
              <a:rPr lang="en-US" sz="1800" dirty="0" smtClean="0"/>
              <a:t>Correct correspondences known from ground truth disparity data)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30" y="2696535"/>
            <a:ext cx="3711109" cy="296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917" y="2696537"/>
            <a:ext cx="3721871" cy="297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2051" y="5731604"/>
            <a:ext cx="367243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 smtClean="0"/>
              <a:t>     </a:t>
            </a:r>
            <a:r>
              <a:rPr lang="de-AT" sz="2000" b="1" dirty="0" err="1" smtClean="0"/>
              <a:t>Moebius</a:t>
            </a:r>
            <a:r>
              <a:rPr lang="de-AT" sz="2000" b="1" dirty="0" smtClean="0"/>
              <a:t> </a:t>
            </a:r>
            <a:r>
              <a:rPr lang="en-US" sz="2200" b="1" dirty="0" smtClean="0"/>
              <a:t>left image </a:t>
            </a:r>
            <a:br>
              <a:rPr lang="en-US" sz="2200" b="1" dirty="0" smtClean="0"/>
            </a:br>
            <a:r>
              <a:rPr lang="en-US" sz="2200" b="1" dirty="0" smtClean="0"/>
              <a:t>(new Middlebury set)</a:t>
            </a:r>
            <a:endParaRPr lang="de-AT" sz="2200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11029" y="5730103"/>
            <a:ext cx="367243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 smtClean="0"/>
              <a:t>     </a:t>
            </a:r>
            <a:r>
              <a:rPr lang="en-US" sz="2000" b="1" dirty="0" smtClean="0"/>
              <a:t>Ground truth data costs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(bright pixels have high pixel dissimilarity)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Extraction of Radiometric Affected Regions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636506"/>
            <a:ext cx="8047458" cy="81470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Compute absolute intensity difference between corresponding pixels (</a:t>
            </a:r>
            <a:r>
              <a:rPr lang="en-US" sz="1800" dirty="0" smtClean="0"/>
              <a:t>Correct correspondences known from ground truth disparity data)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30" y="2696535"/>
            <a:ext cx="3711109" cy="2965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0917" y="2696537"/>
            <a:ext cx="3721871" cy="2974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302051" y="5731604"/>
            <a:ext cx="367243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 smtClean="0"/>
              <a:t>     </a:t>
            </a:r>
            <a:r>
              <a:rPr lang="de-AT" sz="2000" b="1" dirty="0" err="1" smtClean="0"/>
              <a:t>Moebius</a:t>
            </a:r>
            <a:r>
              <a:rPr lang="de-AT" sz="2000" b="1" dirty="0" smtClean="0"/>
              <a:t> </a:t>
            </a:r>
            <a:r>
              <a:rPr lang="en-US" sz="2200" b="1" dirty="0" smtClean="0"/>
              <a:t>left image </a:t>
            </a:r>
            <a:br>
              <a:rPr lang="en-US" sz="2200" b="1" dirty="0" smtClean="0"/>
            </a:br>
            <a:r>
              <a:rPr lang="en-US" sz="2200" b="1" dirty="0" smtClean="0"/>
              <a:t>(new Middlebury set)</a:t>
            </a:r>
            <a:endParaRPr lang="de-AT" sz="2200" b="1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311029" y="5730103"/>
            <a:ext cx="367243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 smtClean="0"/>
              <a:t>     </a:t>
            </a:r>
            <a:r>
              <a:rPr lang="en-US" sz="2000" b="1" dirty="0" smtClean="0"/>
              <a:t>Ground truth data costs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(bright pixels have high pixel dissimilarity)</a:t>
            </a:r>
            <a:endParaRPr lang="en-US" sz="2200" b="1" dirty="0"/>
          </a:p>
        </p:txBody>
      </p:sp>
      <p:sp>
        <p:nvSpPr>
          <p:cNvPr id="10" name="Rechteck 9"/>
          <p:cNvSpPr/>
          <p:nvPr/>
        </p:nvSpPr>
        <p:spPr>
          <a:xfrm>
            <a:off x="4617267" y="2779414"/>
            <a:ext cx="1213165" cy="1991762"/>
          </a:xfrm>
          <a:prstGeom prst="rect">
            <a:avLst/>
          </a:prstGeom>
          <a:solidFill>
            <a:srgbClr val="FFFF00">
              <a:alpha val="11000"/>
            </a:srgbClr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4789283" y="5033727"/>
            <a:ext cx="805759" cy="523592"/>
          </a:xfrm>
          <a:prstGeom prst="rect">
            <a:avLst/>
          </a:prstGeom>
          <a:solidFill>
            <a:srgbClr val="FFFF00">
              <a:alpha val="11000"/>
            </a:srgbClr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837977" y="5187637"/>
            <a:ext cx="562824" cy="458708"/>
          </a:xfrm>
          <a:prstGeom prst="rect">
            <a:avLst/>
          </a:prstGeom>
          <a:solidFill>
            <a:srgbClr val="FFFF00">
              <a:alpha val="11000"/>
            </a:srgbClr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7257862" y="4597652"/>
            <a:ext cx="562824" cy="458708"/>
          </a:xfrm>
          <a:prstGeom prst="rect">
            <a:avLst/>
          </a:prstGeom>
          <a:solidFill>
            <a:srgbClr val="FFFF00">
              <a:alpha val="11000"/>
            </a:srgbClr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7822194" y="4931122"/>
            <a:ext cx="298764" cy="528118"/>
          </a:xfrm>
          <a:prstGeom prst="rect">
            <a:avLst/>
          </a:prstGeom>
          <a:solidFill>
            <a:srgbClr val="FFFF00">
              <a:alpha val="11000"/>
            </a:srgbClr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7739203" y="3182294"/>
            <a:ext cx="372701" cy="783124"/>
          </a:xfrm>
          <a:prstGeom prst="rect">
            <a:avLst/>
          </a:prstGeom>
          <a:solidFill>
            <a:srgbClr val="FFFF00">
              <a:alpha val="11000"/>
            </a:srgbClr>
          </a:solidFill>
          <a:ln w="444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Extraction of Radiometric Affected Regions</a:t>
            </a:r>
            <a:endParaRPr lang="en-US" dirty="0" smtClean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636506"/>
            <a:ext cx="8047458" cy="814701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000" dirty="0" smtClean="0"/>
              <a:t>Compute absolute intensity difference between corresponding pixels (</a:t>
            </a:r>
            <a:r>
              <a:rPr lang="en-US" sz="1800" dirty="0" smtClean="0"/>
              <a:t>Correct correspondences known from ground truth disparity data)</a:t>
            </a:r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pPr lvl="2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56" y="2687481"/>
            <a:ext cx="3159356" cy="2524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702" y="2687485"/>
            <a:ext cx="3162554" cy="252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feil nach rechts 7"/>
          <p:cNvSpPr/>
          <p:nvPr/>
        </p:nvSpPr>
        <p:spPr>
          <a:xfrm>
            <a:off x="3720974" y="3802448"/>
            <a:ext cx="1394234" cy="23539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2411500" y="3305282"/>
            <a:ext cx="367243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 smtClean="0"/>
              <a:t>     Median</a:t>
            </a:r>
            <a:br>
              <a:rPr lang="de-AT" sz="2000" b="1" dirty="0" smtClean="0"/>
            </a:br>
            <a:r>
              <a:rPr lang="de-AT" sz="2000" b="1" dirty="0" smtClean="0"/>
              <a:t>Filter</a:t>
            </a:r>
            <a:endParaRPr lang="de-AT" sz="2200" b="1" dirty="0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4324" y="5277429"/>
            <a:ext cx="346747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 smtClean="0"/>
              <a:t>     </a:t>
            </a:r>
            <a:r>
              <a:rPr lang="en-US" sz="2000" b="1" dirty="0" smtClean="0"/>
              <a:t>Ground truth data costs</a:t>
            </a:r>
            <a:endParaRPr lang="en-US" sz="2200" b="1" dirty="0"/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4517687" y="5275928"/>
            <a:ext cx="4291344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 smtClean="0"/>
              <a:t>     </a:t>
            </a:r>
            <a:r>
              <a:rPr lang="en-US" sz="2000" b="1" dirty="0" smtClean="0"/>
              <a:t>Radiometric distorted regions</a:t>
            </a:r>
            <a:endParaRPr lang="en-US" sz="2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877269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Test Set</a:t>
            </a:r>
            <a:endParaRPr lang="en-US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88592"/>
            <a:ext cx="8387434" cy="482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805758" y="6255205"/>
            <a:ext cx="6962115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en-US" sz="2000" b="1" smtClean="0"/>
              <a:t>30 test pairs (Middlebury set) with corresponding images showing radiometic distortions</a:t>
            </a:r>
            <a:endParaRPr lang="en-US" sz="2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016" y="2380137"/>
            <a:ext cx="8018385" cy="671277"/>
          </a:xfrm>
        </p:spPr>
        <p:txBody>
          <a:bodyPr/>
          <a:lstStyle/>
          <a:p>
            <a:pPr lvl="1" algn="ctr"/>
            <a:r>
              <a:rPr lang="en-US" sz="6600" b="1" dirty="0" smtClean="0"/>
              <a:t>Results</a:t>
            </a:r>
            <a:endParaRPr lang="en-US" sz="4800" b="1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2400" dirty="0" smtClean="0"/>
              <a:t>Absolute Differences as Dissimilarity Function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4789282"/>
            <a:ext cx="8070510" cy="1672409"/>
          </a:xfrm>
        </p:spPr>
        <p:txBody>
          <a:bodyPr/>
          <a:lstStyle/>
          <a:p>
            <a:r>
              <a:rPr lang="en-US" sz="2200" dirty="0" smtClean="0"/>
              <a:t>Grey-scale matching nearly always performs worst.</a:t>
            </a:r>
          </a:p>
          <a:p>
            <a:r>
              <a:rPr lang="en-US" sz="2200" i="1" dirty="0" smtClean="0"/>
              <a:t>LUV </a:t>
            </a:r>
            <a:r>
              <a:rPr lang="en-US" sz="2200" dirty="0" smtClean="0"/>
              <a:t>performs better than </a:t>
            </a:r>
            <a:r>
              <a:rPr lang="en-US" sz="2200" i="1" dirty="0" smtClean="0"/>
              <a:t>RGB</a:t>
            </a:r>
            <a:endParaRPr lang="en-US" sz="2200" dirty="0" smtClean="0"/>
          </a:p>
          <a:p>
            <a:r>
              <a:rPr lang="en-US" sz="2200" dirty="0" smtClean="0"/>
              <a:t>Identical to the results of [Bleyer,ISPR08]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556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65" y="1636621"/>
            <a:ext cx="8495268" cy="268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2400" dirty="0" smtClean="0"/>
              <a:t>Absolute Differences as Dissimilarity Function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4789282"/>
            <a:ext cx="8070510" cy="1672409"/>
          </a:xfrm>
        </p:spPr>
        <p:txBody>
          <a:bodyPr/>
          <a:lstStyle/>
          <a:p>
            <a:r>
              <a:rPr lang="en-US" sz="2200" dirty="0" smtClean="0"/>
              <a:t>Grey-scale matching nearly always performs worst.</a:t>
            </a:r>
          </a:p>
          <a:p>
            <a:r>
              <a:rPr lang="en-US" sz="2200" i="1" dirty="0" smtClean="0"/>
              <a:t>LUV </a:t>
            </a:r>
            <a:r>
              <a:rPr lang="en-US" sz="2200" dirty="0" smtClean="0"/>
              <a:t>performs better than </a:t>
            </a:r>
            <a:r>
              <a:rPr lang="en-US" sz="2200" i="1" dirty="0" smtClean="0"/>
              <a:t>RGB</a:t>
            </a:r>
            <a:endParaRPr lang="en-US" sz="2200" dirty="0" smtClean="0"/>
          </a:p>
          <a:p>
            <a:r>
              <a:rPr lang="en-US" sz="2200" dirty="0" smtClean="0"/>
              <a:t>Identical to the results of [Bleyer,ISPR08]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pic>
        <p:nvPicPr>
          <p:cNvPr id="556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465" y="1636621"/>
            <a:ext cx="8495268" cy="268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-1" y="1618488"/>
            <a:ext cx="8591739" cy="501853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1364683" y="2490914"/>
            <a:ext cx="6081857" cy="130380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/>
              <a:t>So using </a:t>
            </a:r>
            <a:r>
              <a:rPr lang="en-GB" sz="3200" b="1" dirty="0" err="1" smtClean="0"/>
              <a:t>color</a:t>
            </a:r>
            <a:r>
              <a:rPr lang="en-GB" sz="3200" b="1" dirty="0" smtClean="0"/>
              <a:t> is a good thing?</a:t>
            </a:r>
          </a:p>
          <a:p>
            <a:pPr algn="ctr">
              <a:spcBef>
                <a:spcPct val="50000"/>
              </a:spcBef>
            </a:pPr>
            <a:r>
              <a:rPr lang="en-GB" sz="3200" b="1" dirty="0" smtClean="0"/>
              <a:t>Well, that is not the whole story.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Where Does Color Help?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503" y="4508626"/>
            <a:ext cx="8070510" cy="2109457"/>
          </a:xfrm>
        </p:spPr>
        <p:txBody>
          <a:bodyPr/>
          <a:lstStyle/>
          <a:p>
            <a:r>
              <a:rPr lang="en-US" sz="2000" dirty="0" smtClean="0"/>
              <a:t>Color effectively improves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distorted</a:t>
            </a:r>
            <a:r>
              <a:rPr lang="en-US" sz="2000" b="1" dirty="0" smtClean="0"/>
              <a:t> </a:t>
            </a:r>
            <a:r>
              <a:rPr lang="en-US" sz="2000" dirty="0" smtClean="0"/>
              <a:t>regions.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557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24" y="1530034"/>
            <a:ext cx="4655543" cy="29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4"/>
          <p:cNvCxnSpPr>
            <a:stCxn id="9" idx="1"/>
          </p:cNvCxnSpPr>
          <p:nvPr/>
        </p:nvCxnSpPr>
        <p:spPr>
          <a:xfrm rot="10800000" flipV="1">
            <a:off x="3594232" y="2245883"/>
            <a:ext cx="1611513" cy="1713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205744" y="1655533"/>
            <a:ext cx="3431263" cy="11806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Avg. error </a:t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radiometric distorted </a:t>
            </a:r>
            <a:r>
              <a:rPr lang="en-GB" sz="2400" b="1" dirty="0" smtClean="0"/>
              <a:t>regions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Where Does Color Help?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503" y="4508626"/>
            <a:ext cx="8070510" cy="2109457"/>
          </a:xfrm>
        </p:spPr>
        <p:txBody>
          <a:bodyPr/>
          <a:lstStyle/>
          <a:p>
            <a:r>
              <a:rPr lang="en-US" sz="2000" dirty="0" smtClean="0"/>
              <a:t>Color effectively improves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distorted</a:t>
            </a:r>
            <a:r>
              <a:rPr lang="en-US" sz="2000" b="1" dirty="0" smtClean="0"/>
              <a:t> </a:t>
            </a:r>
            <a:r>
              <a:rPr lang="en-US" sz="2000" dirty="0" smtClean="0"/>
              <a:t>regions.</a:t>
            </a:r>
          </a:p>
          <a:p>
            <a:r>
              <a:rPr lang="en-US" sz="2000" dirty="0" smtClean="0"/>
              <a:t>Color makes little difference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clean </a:t>
            </a:r>
            <a:r>
              <a:rPr lang="en-US" sz="2000" dirty="0" smtClean="0"/>
              <a:t>regions.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pic>
        <p:nvPicPr>
          <p:cNvPr id="557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24" y="1530034"/>
            <a:ext cx="4655543" cy="29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193671" y="1643548"/>
            <a:ext cx="3431263" cy="8113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Avg. error </a:t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radiometric clean </a:t>
            </a:r>
            <a:r>
              <a:rPr lang="en-GB" sz="2400" b="1" dirty="0" smtClean="0"/>
              <a:t>regions</a:t>
            </a:r>
          </a:p>
        </p:txBody>
      </p:sp>
      <p:cxnSp>
        <p:nvCxnSpPr>
          <p:cNvPr id="12" name="Straight Arrow Connector 4"/>
          <p:cNvCxnSpPr>
            <a:stCxn id="10" idx="1"/>
          </p:cNvCxnSpPr>
          <p:nvPr/>
        </p:nvCxnSpPr>
        <p:spPr>
          <a:xfrm rot="10800000" flipV="1">
            <a:off x="4472413" y="2049232"/>
            <a:ext cx="721259" cy="1038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Dense Stereo Matching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6" name="Picture 3" descr="tsukuba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1879600"/>
            <a:ext cx="2436813" cy="1827213"/>
          </a:xfrm>
          <a:prstGeom prst="rect">
            <a:avLst/>
          </a:prstGeom>
          <a:noFill/>
        </p:spPr>
      </p:pic>
      <p:pic>
        <p:nvPicPr>
          <p:cNvPr id="7" name="Picture 4" descr="tsukuba_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1879600"/>
            <a:ext cx="2413000" cy="1809750"/>
          </a:xfrm>
          <a:prstGeom prst="rect">
            <a:avLst/>
          </a:prstGeom>
          <a:noFill/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998538" y="3695700"/>
            <a:ext cx="3300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(Left Image)</a:t>
            </a:r>
            <a:endParaRPr kumimoji="0" lang="de-AT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70438" y="3695700"/>
            <a:ext cx="3300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dirty="0"/>
              <a:t>(</a:t>
            </a:r>
            <a:r>
              <a:rPr lang="de-AT" sz="2000" dirty="0" err="1"/>
              <a:t>Right</a:t>
            </a:r>
            <a:r>
              <a:rPr lang="de-AT" sz="2000" dirty="0"/>
              <a:t> Image)</a:t>
            </a:r>
          </a:p>
        </p:txBody>
      </p:sp>
      <p:pic>
        <p:nvPicPr>
          <p:cNvPr id="10" name="Picture 7" descr="tsukuba_groundtru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100" y="4064000"/>
            <a:ext cx="2590800" cy="1943100"/>
          </a:xfrm>
          <a:prstGeom prst="rect">
            <a:avLst/>
          </a:prstGeom>
          <a:noFill/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65438" y="5981700"/>
            <a:ext cx="3300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/>
              <a:t>(Disparity Map)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886200" y="2959100"/>
            <a:ext cx="317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AT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813300" y="2959100"/>
            <a:ext cx="317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AT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191000" y="2959100"/>
            <a:ext cx="0" cy="109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AT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4826000" y="2959100"/>
            <a:ext cx="0" cy="109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Where Does Color Help?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503" y="4508626"/>
            <a:ext cx="8070510" cy="2109457"/>
          </a:xfrm>
        </p:spPr>
        <p:txBody>
          <a:bodyPr/>
          <a:lstStyle/>
          <a:p>
            <a:r>
              <a:rPr lang="en-US" sz="2000" dirty="0" smtClean="0"/>
              <a:t>Color effectively improves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distorted</a:t>
            </a:r>
            <a:r>
              <a:rPr lang="en-US" sz="2000" b="1" dirty="0" smtClean="0"/>
              <a:t> </a:t>
            </a:r>
            <a:r>
              <a:rPr lang="en-US" sz="2000" dirty="0" smtClean="0"/>
              <a:t>regions.</a:t>
            </a:r>
          </a:p>
          <a:p>
            <a:r>
              <a:rPr lang="en-US" sz="2000" dirty="0" smtClean="0"/>
              <a:t>Color makes little difference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clean </a:t>
            </a:r>
            <a:r>
              <a:rPr lang="en-US" sz="2000" dirty="0" smtClean="0"/>
              <a:t>regions.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overall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improvement is largely due to considerably improved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distorted</a:t>
            </a:r>
            <a:r>
              <a:rPr lang="en-US" sz="2000" b="1" dirty="0" smtClean="0"/>
              <a:t> </a:t>
            </a:r>
            <a:r>
              <a:rPr lang="en-US" sz="2000" dirty="0" smtClean="0"/>
              <a:t>regions.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pic>
        <p:nvPicPr>
          <p:cNvPr id="557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24" y="1530034"/>
            <a:ext cx="4655543" cy="29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193671" y="1643548"/>
            <a:ext cx="3431263" cy="8113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Avg. error </a:t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all </a:t>
            </a:r>
            <a:r>
              <a:rPr lang="en-GB" sz="2400" b="1" dirty="0" smtClean="0"/>
              <a:t>regions</a:t>
            </a:r>
          </a:p>
        </p:txBody>
      </p:sp>
      <p:cxnSp>
        <p:nvCxnSpPr>
          <p:cNvPr id="12" name="Straight Arrow Connector 4"/>
          <p:cNvCxnSpPr>
            <a:stCxn id="10" idx="1"/>
          </p:cNvCxnSpPr>
          <p:nvPr/>
        </p:nvCxnSpPr>
        <p:spPr>
          <a:xfrm rot="10800000" flipV="1">
            <a:off x="3585179" y="2049232"/>
            <a:ext cx="1608493" cy="775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Where Does Color Help?</a:t>
            </a:r>
            <a:endParaRPr lang="en-US" sz="4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7503" y="4508626"/>
            <a:ext cx="8070510" cy="2109457"/>
          </a:xfrm>
        </p:spPr>
        <p:txBody>
          <a:bodyPr/>
          <a:lstStyle/>
          <a:p>
            <a:r>
              <a:rPr lang="en-US" sz="2000" dirty="0" smtClean="0"/>
              <a:t>Color effectively improves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distorted</a:t>
            </a:r>
            <a:r>
              <a:rPr lang="en-US" sz="2000" b="1" dirty="0" smtClean="0"/>
              <a:t> </a:t>
            </a:r>
            <a:r>
              <a:rPr lang="en-US" sz="2000" dirty="0" smtClean="0"/>
              <a:t>regions.</a:t>
            </a:r>
          </a:p>
          <a:p>
            <a:r>
              <a:rPr lang="en-US" sz="2000" dirty="0" smtClean="0"/>
              <a:t>Color makes little difference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clean </a:t>
            </a:r>
            <a:r>
              <a:rPr lang="en-US" sz="2000" dirty="0" smtClean="0"/>
              <a:t>regions.</a:t>
            </a:r>
          </a:p>
          <a:p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rgbClr val="FF0000"/>
                </a:solidFill>
              </a:rPr>
              <a:t>overall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improvement is largely due to considerably improved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distorted</a:t>
            </a:r>
            <a:r>
              <a:rPr lang="en-US" sz="2000" b="1" dirty="0" smtClean="0"/>
              <a:t> </a:t>
            </a:r>
            <a:r>
              <a:rPr lang="en-US" sz="2000" dirty="0" smtClean="0"/>
              <a:t>regions.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557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24" y="1530034"/>
            <a:ext cx="4655543" cy="291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193671" y="1643548"/>
            <a:ext cx="3431263" cy="8113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Avg. error </a:t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all </a:t>
            </a:r>
            <a:r>
              <a:rPr lang="en-GB" sz="2400" b="1" dirty="0" smtClean="0"/>
              <a:t>regions</a:t>
            </a:r>
          </a:p>
        </p:txBody>
      </p:sp>
      <p:cxnSp>
        <p:nvCxnSpPr>
          <p:cNvPr id="12" name="Straight Arrow Connector 4"/>
          <p:cNvCxnSpPr>
            <a:stCxn id="10" idx="1"/>
          </p:cNvCxnSpPr>
          <p:nvPr/>
        </p:nvCxnSpPr>
        <p:spPr>
          <a:xfrm rot="10800000" flipV="1">
            <a:off x="3585179" y="2049232"/>
            <a:ext cx="1608493" cy="775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Rectangle 5"/>
          <p:cNvSpPr/>
          <p:nvPr/>
        </p:nvSpPr>
        <p:spPr>
          <a:xfrm>
            <a:off x="-1" y="1618488"/>
            <a:ext cx="8673221" cy="501853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364683" y="2490914"/>
            <a:ext cx="6113901" cy="25349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If color mostly helps in radiometric distorted regions,</a:t>
            </a:r>
            <a:br>
              <a:rPr lang="en-US" sz="3200" b="1" dirty="0" smtClean="0"/>
            </a:br>
            <a:r>
              <a:rPr lang="en-US" sz="3200" b="1" dirty="0" smtClean="0"/>
              <a:t>why not directly using a radiometric insensitive match measure?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  <p:pic>
        <p:nvPicPr>
          <p:cNvPr id="559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39" y="1367073"/>
            <a:ext cx="4597547" cy="288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67503" y="4264195"/>
            <a:ext cx="8070510" cy="2109457"/>
          </a:xfrm>
        </p:spPr>
        <p:txBody>
          <a:bodyPr/>
          <a:lstStyle/>
          <a:p>
            <a:r>
              <a:rPr lang="en-US" sz="2000" dirty="0" smtClean="0"/>
              <a:t>ZNCC and Census considerably improve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distorted</a:t>
            </a:r>
            <a:r>
              <a:rPr lang="en-US" sz="2000" b="1" dirty="0" smtClean="0"/>
              <a:t> </a:t>
            </a:r>
            <a:r>
              <a:rPr lang="en-US" sz="2000" dirty="0" smtClean="0"/>
              <a:t>regions.</a:t>
            </a:r>
          </a:p>
          <a:p>
            <a:pPr lvl="1"/>
            <a:r>
              <a:rPr lang="en-US" sz="1800" dirty="0" smtClean="0"/>
              <a:t>They are more effective than color in this respect</a:t>
            </a:r>
          </a:p>
        </p:txBody>
      </p:sp>
      <p:cxnSp>
        <p:nvCxnSpPr>
          <p:cNvPr id="8" name="Straight Arrow Connector 4"/>
          <p:cNvCxnSpPr>
            <a:stCxn id="9" idx="1"/>
          </p:cNvCxnSpPr>
          <p:nvPr/>
        </p:nvCxnSpPr>
        <p:spPr>
          <a:xfrm rot="10800000" flipV="1">
            <a:off x="3485584" y="2245882"/>
            <a:ext cx="1720160" cy="53353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205744" y="1655533"/>
            <a:ext cx="3431263" cy="118069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Avg. error </a:t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radiometric distorted </a:t>
            </a:r>
            <a:r>
              <a:rPr lang="en-GB" sz="2400" b="1" dirty="0" smtClean="0"/>
              <a:t>regions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2100" dirty="0" smtClean="0"/>
              <a:t>Why Not Directly Using a Radiometric Insensitive Measure?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559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39" y="1367073"/>
            <a:ext cx="4597547" cy="288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67503" y="4264195"/>
            <a:ext cx="8070510" cy="2109457"/>
          </a:xfrm>
        </p:spPr>
        <p:txBody>
          <a:bodyPr/>
          <a:lstStyle/>
          <a:p>
            <a:r>
              <a:rPr lang="en-US" sz="2000" dirty="0" smtClean="0"/>
              <a:t>ZNCC and Census considerably improve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distorted</a:t>
            </a:r>
            <a:r>
              <a:rPr lang="en-US" sz="2000" b="1" dirty="0" smtClean="0"/>
              <a:t> </a:t>
            </a:r>
            <a:r>
              <a:rPr lang="en-US" sz="2000" dirty="0" smtClean="0"/>
              <a:t>regions.</a:t>
            </a:r>
          </a:p>
          <a:p>
            <a:pPr lvl="1"/>
            <a:r>
              <a:rPr lang="en-US" sz="1800" dirty="0" smtClean="0"/>
              <a:t>They are more effective than color in this respect</a:t>
            </a:r>
          </a:p>
          <a:p>
            <a:r>
              <a:rPr lang="en-US" sz="2000" dirty="0" smtClean="0"/>
              <a:t>They even improve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clean </a:t>
            </a:r>
            <a:r>
              <a:rPr lang="en-US" sz="2000" dirty="0" smtClean="0"/>
              <a:t>regions.</a:t>
            </a:r>
          </a:p>
        </p:txBody>
      </p:sp>
      <p:cxnSp>
        <p:nvCxnSpPr>
          <p:cNvPr id="8" name="Straight Arrow Connector 4"/>
          <p:cNvCxnSpPr>
            <a:stCxn id="9" idx="1"/>
          </p:cNvCxnSpPr>
          <p:nvPr/>
        </p:nvCxnSpPr>
        <p:spPr>
          <a:xfrm rot="10800000" flipV="1">
            <a:off x="3259248" y="2061217"/>
            <a:ext cx="1946496" cy="9626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205744" y="1655533"/>
            <a:ext cx="3431263" cy="8113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Avg. error </a:t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radiometric clean </a:t>
            </a:r>
            <a:r>
              <a:rPr lang="en-GB" sz="2400" b="1" dirty="0" smtClean="0"/>
              <a:t>regions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2100" dirty="0" smtClean="0"/>
              <a:t>Why Not Directly Using a Radiometric Insensitive Measure?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pic>
        <p:nvPicPr>
          <p:cNvPr id="559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39" y="1367073"/>
            <a:ext cx="4597547" cy="288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67503" y="4264195"/>
            <a:ext cx="8070510" cy="2109457"/>
          </a:xfrm>
        </p:spPr>
        <p:txBody>
          <a:bodyPr/>
          <a:lstStyle/>
          <a:p>
            <a:r>
              <a:rPr lang="en-US" sz="2000" dirty="0" smtClean="0"/>
              <a:t>ZNCC and Census considerably improve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distorted</a:t>
            </a:r>
            <a:r>
              <a:rPr lang="en-US" sz="2000" b="1" dirty="0" smtClean="0"/>
              <a:t> </a:t>
            </a:r>
            <a:r>
              <a:rPr lang="en-US" sz="2000" dirty="0" smtClean="0"/>
              <a:t>regions.</a:t>
            </a:r>
          </a:p>
          <a:p>
            <a:pPr lvl="1"/>
            <a:r>
              <a:rPr lang="en-US" sz="1800" dirty="0" smtClean="0"/>
              <a:t>They are more effective than color in this respect</a:t>
            </a:r>
          </a:p>
          <a:p>
            <a:r>
              <a:rPr lang="en-US" sz="2000" dirty="0" smtClean="0"/>
              <a:t>They even improve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clean </a:t>
            </a:r>
            <a:r>
              <a:rPr lang="en-US" sz="2000" dirty="0" smtClean="0"/>
              <a:t>regions.</a:t>
            </a:r>
          </a:p>
          <a:p>
            <a:r>
              <a:rPr lang="en-US" sz="2000" dirty="0" smtClean="0"/>
              <a:t>ZNCC and Census improve the </a:t>
            </a:r>
            <a:r>
              <a:rPr lang="en-US" sz="2000" b="1" dirty="0" smtClean="0">
                <a:solidFill>
                  <a:srgbClr val="FF0000"/>
                </a:solidFill>
              </a:rPr>
              <a:t>overall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performance considerably</a:t>
            </a:r>
          </a:p>
          <a:p>
            <a:pPr lvl="1"/>
            <a:r>
              <a:rPr lang="en-US" dirty="0" smtClean="0"/>
              <a:t>The overall error drops from </a:t>
            </a:r>
            <a:r>
              <a:rPr lang="en-US" b="1" dirty="0" smtClean="0">
                <a:solidFill>
                  <a:srgbClr val="FF0000"/>
                </a:solidFill>
              </a:rPr>
              <a:t>20.5%</a:t>
            </a:r>
            <a:r>
              <a:rPr lang="en-US" dirty="0" smtClean="0"/>
              <a:t>  [</a:t>
            </a:r>
            <a:r>
              <a:rPr lang="en-US" dirty="0" err="1" smtClean="0"/>
              <a:t>Absdif</a:t>
            </a:r>
            <a:r>
              <a:rPr lang="en-US" dirty="0" smtClean="0"/>
              <a:t> (Grey)] to </a:t>
            </a:r>
            <a:r>
              <a:rPr lang="en-US" b="1" dirty="0" smtClean="0">
                <a:solidFill>
                  <a:srgbClr val="FF0000"/>
                </a:solidFill>
              </a:rPr>
              <a:t>6.7%</a:t>
            </a:r>
            <a:r>
              <a:rPr lang="en-US" dirty="0" smtClean="0"/>
              <a:t> [Census (Grey)] </a:t>
            </a:r>
            <a:r>
              <a:rPr lang="en-US" b="1" dirty="0" smtClean="0"/>
              <a:t>(!)</a:t>
            </a:r>
          </a:p>
        </p:txBody>
      </p:sp>
      <p:cxnSp>
        <p:nvCxnSpPr>
          <p:cNvPr id="8" name="Straight Arrow Connector 4"/>
          <p:cNvCxnSpPr>
            <a:stCxn id="9" idx="1"/>
          </p:cNvCxnSpPr>
          <p:nvPr/>
        </p:nvCxnSpPr>
        <p:spPr>
          <a:xfrm rot="10800000" flipV="1">
            <a:off x="2697934" y="2061217"/>
            <a:ext cx="2507811" cy="672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205744" y="1655533"/>
            <a:ext cx="3431263" cy="8113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Avg. error </a:t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all </a:t>
            </a:r>
            <a:r>
              <a:rPr lang="en-GB" sz="2400" b="1" dirty="0" smtClean="0"/>
              <a:t>regions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2100" dirty="0" smtClean="0"/>
              <a:t>Why Not Directly Using a Radiometric Insensitive Measure?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pic>
        <p:nvPicPr>
          <p:cNvPr id="559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139" y="1367073"/>
            <a:ext cx="4597547" cy="288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267503" y="4264195"/>
            <a:ext cx="8070510" cy="2109457"/>
          </a:xfrm>
        </p:spPr>
        <p:txBody>
          <a:bodyPr/>
          <a:lstStyle/>
          <a:p>
            <a:r>
              <a:rPr lang="en-US" sz="2000" dirty="0" smtClean="0"/>
              <a:t>ZNCC and Census considerably improve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distorted</a:t>
            </a:r>
            <a:r>
              <a:rPr lang="en-US" sz="2000" b="1" dirty="0" smtClean="0"/>
              <a:t> </a:t>
            </a:r>
            <a:r>
              <a:rPr lang="en-US" sz="2000" dirty="0" smtClean="0"/>
              <a:t>regions.</a:t>
            </a:r>
          </a:p>
          <a:p>
            <a:pPr lvl="1"/>
            <a:r>
              <a:rPr lang="en-US" sz="1800" dirty="0" smtClean="0"/>
              <a:t>They are more effective than color in this respect</a:t>
            </a:r>
          </a:p>
          <a:p>
            <a:r>
              <a:rPr lang="en-US" sz="2000" dirty="0" smtClean="0"/>
              <a:t>They even improve performance in </a:t>
            </a:r>
            <a:r>
              <a:rPr lang="en-US" sz="2000" b="1" dirty="0" smtClean="0">
                <a:solidFill>
                  <a:srgbClr val="FF0000"/>
                </a:solidFill>
              </a:rPr>
              <a:t>radiometric clean </a:t>
            </a:r>
            <a:r>
              <a:rPr lang="en-US" sz="2000" dirty="0" smtClean="0"/>
              <a:t>regions.</a:t>
            </a:r>
          </a:p>
          <a:p>
            <a:r>
              <a:rPr lang="en-US" sz="2000" dirty="0" smtClean="0"/>
              <a:t>ZNCC and Census improve the </a:t>
            </a:r>
            <a:r>
              <a:rPr lang="en-US" sz="2000" b="1" dirty="0" smtClean="0">
                <a:solidFill>
                  <a:srgbClr val="FF0000"/>
                </a:solidFill>
              </a:rPr>
              <a:t>overall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performance considerably</a:t>
            </a:r>
          </a:p>
          <a:p>
            <a:pPr lvl="1"/>
            <a:r>
              <a:rPr lang="en-US" dirty="0" smtClean="0"/>
              <a:t>The overall error drops from </a:t>
            </a:r>
            <a:r>
              <a:rPr lang="en-US" b="1" dirty="0" smtClean="0">
                <a:solidFill>
                  <a:srgbClr val="FF0000"/>
                </a:solidFill>
              </a:rPr>
              <a:t>20.5%</a:t>
            </a:r>
            <a:r>
              <a:rPr lang="en-US" dirty="0" smtClean="0"/>
              <a:t>  [</a:t>
            </a:r>
            <a:r>
              <a:rPr lang="en-US" dirty="0" err="1" smtClean="0"/>
              <a:t>Absdif</a:t>
            </a:r>
            <a:r>
              <a:rPr lang="en-US" dirty="0" smtClean="0"/>
              <a:t> (Grey)] to </a:t>
            </a:r>
            <a:r>
              <a:rPr lang="en-US" b="1" dirty="0" smtClean="0">
                <a:solidFill>
                  <a:srgbClr val="FF0000"/>
                </a:solidFill>
              </a:rPr>
              <a:t>6.7%</a:t>
            </a:r>
            <a:r>
              <a:rPr lang="en-US" dirty="0" smtClean="0"/>
              <a:t> [Census (Grey)] </a:t>
            </a:r>
            <a:r>
              <a:rPr lang="en-US" b="1" dirty="0" smtClean="0"/>
              <a:t>(!)</a:t>
            </a:r>
          </a:p>
        </p:txBody>
      </p:sp>
      <p:cxnSp>
        <p:nvCxnSpPr>
          <p:cNvPr id="8" name="Straight Arrow Connector 4"/>
          <p:cNvCxnSpPr>
            <a:stCxn id="9" idx="1"/>
          </p:cNvCxnSpPr>
          <p:nvPr/>
        </p:nvCxnSpPr>
        <p:spPr>
          <a:xfrm rot="10800000" flipV="1">
            <a:off x="2697934" y="2061217"/>
            <a:ext cx="2507811" cy="6729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205744" y="1655533"/>
            <a:ext cx="3431263" cy="81136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b="1" dirty="0" smtClean="0"/>
              <a:t>Avg. error </a:t>
            </a:r>
            <a:br>
              <a:rPr lang="en-GB" sz="2400" b="1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all </a:t>
            </a:r>
            <a:r>
              <a:rPr lang="en-GB" sz="2400" b="1" dirty="0" smtClean="0"/>
              <a:t>regions</a:t>
            </a:r>
          </a:p>
        </p:txBody>
      </p:sp>
      <p:sp>
        <p:nvSpPr>
          <p:cNvPr id="10" name="Rectangle 5"/>
          <p:cNvSpPr/>
          <p:nvPr/>
        </p:nvSpPr>
        <p:spPr>
          <a:xfrm>
            <a:off x="0" y="1457608"/>
            <a:ext cx="8646061" cy="540039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364683" y="2490914"/>
            <a:ext cx="6113901" cy="15500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Can we get additional improvement by incorporating color into ZNCC and Census?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2100" dirty="0" smtClean="0"/>
              <a:t>Why Not Directly Using a Radiometric Insensitive Measure?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913172"/>
            <a:ext cx="8018385" cy="671277"/>
          </a:xfrm>
        </p:spPr>
        <p:txBody>
          <a:bodyPr/>
          <a:lstStyle/>
          <a:p>
            <a:pPr lvl="1"/>
            <a:r>
              <a:rPr lang="en-US" sz="2100" dirty="0" smtClean="0"/>
              <a:t>Using Color with Radiometric Insensitive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3" y="3626952"/>
            <a:ext cx="8033991" cy="2205317"/>
          </a:xfrm>
        </p:spPr>
        <p:txBody>
          <a:bodyPr/>
          <a:lstStyle/>
          <a:p>
            <a:r>
              <a:rPr lang="en-US" sz="2000" dirty="0" smtClean="0"/>
              <a:t>Seems to be a bad idea:</a:t>
            </a:r>
          </a:p>
          <a:p>
            <a:pPr lvl="1"/>
            <a:r>
              <a:rPr lang="en-US" sz="1800" dirty="0" smtClean="0"/>
              <a:t>Color even worsens results</a:t>
            </a:r>
          </a:p>
          <a:p>
            <a:r>
              <a:rPr lang="en-US" sz="2000" dirty="0" smtClean="0"/>
              <a:t>Why is it?</a:t>
            </a:r>
          </a:p>
          <a:p>
            <a:pPr lvl="1"/>
            <a:r>
              <a:rPr lang="en-US" sz="1800" dirty="0" smtClean="0"/>
              <a:t>Increased robustness of color in radiometric regions is not important anymore </a:t>
            </a:r>
          </a:p>
          <a:p>
            <a:pPr lvl="2"/>
            <a:r>
              <a:rPr lang="en-US" sz="1600" dirty="0" smtClean="0"/>
              <a:t>NCC and CENSUS do a better job</a:t>
            </a:r>
          </a:p>
          <a:p>
            <a:pPr lvl="1"/>
            <a:r>
              <a:rPr lang="en-US" sz="1800" dirty="0" smtClean="0"/>
              <a:t>You practically do not lose texture when deleting color</a:t>
            </a:r>
          </a:p>
          <a:p>
            <a:pPr lvl="1"/>
            <a:r>
              <a:rPr lang="en-US" sz="1800" dirty="0" smtClean="0"/>
              <a:t>Intensity is probably more robustly captured by nowadays cameras (less noise in the intensity channel)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94" y="1339141"/>
            <a:ext cx="3981586" cy="226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363" y="1373843"/>
            <a:ext cx="4251504" cy="232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913172"/>
            <a:ext cx="8018385" cy="671277"/>
          </a:xfrm>
        </p:spPr>
        <p:txBody>
          <a:bodyPr/>
          <a:lstStyle/>
          <a:p>
            <a:pPr lvl="1"/>
            <a:r>
              <a:rPr lang="en-US" sz="2100" dirty="0" smtClean="0"/>
              <a:t>Using Color with Radiometric Insensitive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83" y="3626952"/>
            <a:ext cx="8033991" cy="2205317"/>
          </a:xfrm>
        </p:spPr>
        <p:txBody>
          <a:bodyPr/>
          <a:lstStyle/>
          <a:p>
            <a:r>
              <a:rPr lang="en-US" sz="2000" dirty="0" smtClean="0"/>
              <a:t>Seems to be a bad idea:</a:t>
            </a:r>
          </a:p>
          <a:p>
            <a:pPr lvl="1"/>
            <a:r>
              <a:rPr lang="en-US" sz="1800" dirty="0" smtClean="0"/>
              <a:t>Color even worsens results</a:t>
            </a:r>
          </a:p>
          <a:p>
            <a:r>
              <a:rPr lang="en-US" sz="2000" dirty="0" smtClean="0"/>
              <a:t>Why is it?</a:t>
            </a:r>
          </a:p>
          <a:p>
            <a:pPr lvl="1"/>
            <a:r>
              <a:rPr lang="en-US" sz="1800" dirty="0" smtClean="0"/>
              <a:t>Increased robustness of color in radiometric regions is not important anymore </a:t>
            </a:r>
          </a:p>
          <a:p>
            <a:pPr lvl="2"/>
            <a:r>
              <a:rPr lang="en-US" sz="1600" dirty="0" smtClean="0"/>
              <a:t>NCC and CENSUS do a better job</a:t>
            </a:r>
          </a:p>
          <a:p>
            <a:pPr lvl="1"/>
            <a:r>
              <a:rPr lang="en-US" sz="1800" dirty="0" smtClean="0"/>
              <a:t>You practically do not lose texture when deleting color</a:t>
            </a:r>
          </a:p>
          <a:p>
            <a:pPr lvl="1"/>
            <a:r>
              <a:rPr lang="en-US" sz="1800" dirty="0" smtClean="0"/>
              <a:t>Intensity is probably more robustly captured by nowadays cameras (less noise in the intensity channel)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794" y="1339141"/>
            <a:ext cx="3981586" cy="226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363" y="1373843"/>
            <a:ext cx="4251504" cy="232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5"/>
          <p:cNvSpPr/>
          <p:nvPr/>
        </p:nvSpPr>
        <p:spPr>
          <a:xfrm>
            <a:off x="0" y="1267486"/>
            <a:ext cx="8410669" cy="5296276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452673" y="2490914"/>
            <a:ext cx="7695446" cy="253491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 smtClean="0"/>
              <a:t>We suggest: 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3200" b="1" dirty="0" smtClean="0"/>
              <a:t> Use radiometric insensitive match measures</a:t>
            </a:r>
          </a:p>
          <a:p>
            <a:pPr algn="ctr">
              <a:spcBef>
                <a:spcPct val="50000"/>
              </a:spcBef>
              <a:buFontTx/>
              <a:buChar char="-"/>
            </a:pPr>
            <a:r>
              <a:rPr lang="en-US" sz="3200" b="1" dirty="0" smtClean="0"/>
              <a:t> Do not use color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Conclusions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882394"/>
            <a:ext cx="8047458" cy="4825186"/>
          </a:xfrm>
        </p:spPr>
        <p:txBody>
          <a:bodyPr/>
          <a:lstStyle/>
          <a:p>
            <a:r>
              <a:rPr lang="en-US" dirty="0" smtClean="0"/>
              <a:t>Major argument for color is the increased robustness to radiometric distortions.</a:t>
            </a:r>
          </a:p>
          <a:p>
            <a:r>
              <a:rPr lang="en-US" dirty="0" smtClean="0"/>
              <a:t>This benefit is low considering that ZNCC and Census do a considerably better job in distorted regions.</a:t>
            </a:r>
          </a:p>
          <a:p>
            <a:r>
              <a:rPr lang="en-US" dirty="0" smtClean="0"/>
              <a:t>Do not use color in conjunction with ZNCC or Census.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62344" y="6307582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Future work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882394"/>
            <a:ext cx="8047458" cy="4825186"/>
          </a:xfrm>
        </p:spPr>
        <p:txBody>
          <a:bodyPr/>
          <a:lstStyle/>
          <a:p>
            <a:r>
              <a:rPr lang="en-US" dirty="0" smtClean="0"/>
              <a:t>Check whether results generalize to other image sets</a:t>
            </a:r>
          </a:p>
          <a:p>
            <a:pPr lvl="1"/>
            <a:r>
              <a:rPr lang="en-US" dirty="0" smtClean="0"/>
              <a:t>Currently only Middlebury used</a:t>
            </a:r>
          </a:p>
          <a:p>
            <a:r>
              <a:rPr lang="en-US" dirty="0" smtClean="0"/>
              <a:t>Test other optimization algorithms</a:t>
            </a:r>
          </a:p>
          <a:p>
            <a:pPr lvl="1"/>
            <a:r>
              <a:rPr lang="en-US" dirty="0" smtClean="0"/>
              <a:t>We have done some preliminary tests with </a:t>
            </a:r>
            <a:r>
              <a:rPr lang="el-GR" dirty="0" smtClean="0"/>
              <a:t>α</a:t>
            </a:r>
            <a:r>
              <a:rPr lang="de-AT" dirty="0" smtClean="0"/>
              <a:t>-expansion </a:t>
            </a:r>
            <a:r>
              <a:rPr lang="en-US" dirty="0" smtClean="0"/>
              <a:t>and local optimization that confirm our results (not in the paper)</a:t>
            </a:r>
          </a:p>
          <a:p>
            <a:r>
              <a:rPr lang="en-US" dirty="0" smtClean="0"/>
              <a:t>Use other energy models</a:t>
            </a:r>
          </a:p>
          <a:p>
            <a:pPr lvl="1"/>
            <a:r>
              <a:rPr lang="en-US" dirty="0" smtClean="0"/>
              <a:t>Second-order smoothness</a:t>
            </a:r>
          </a:p>
          <a:p>
            <a:pPr lvl="1"/>
            <a:r>
              <a:rPr lang="en-US" dirty="0" smtClean="0"/>
              <a:t>More dissimilarity measures</a:t>
            </a:r>
          </a:p>
          <a:p>
            <a:r>
              <a:rPr lang="en-US" dirty="0" smtClean="0"/>
              <a:t>Incorporate segmentation-based aggregation schemes</a:t>
            </a:r>
          </a:p>
          <a:p>
            <a:pPr lvl="1"/>
            <a:r>
              <a:rPr lang="en-US" dirty="0" smtClean="0"/>
              <a:t>Another step on the way to an “optimal” stereo data term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62344" y="6307582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Dense Stereo Matching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6" name="Picture 3" descr="tsukuba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0500" y="1879600"/>
            <a:ext cx="2436813" cy="1827213"/>
          </a:xfrm>
          <a:prstGeom prst="rect">
            <a:avLst/>
          </a:prstGeom>
          <a:noFill/>
        </p:spPr>
      </p:pic>
      <p:pic>
        <p:nvPicPr>
          <p:cNvPr id="7" name="Picture 4" descr="tsukuba_righ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30800" y="1879600"/>
            <a:ext cx="2413000" cy="1809750"/>
          </a:xfrm>
          <a:prstGeom prst="rect">
            <a:avLst/>
          </a:prstGeom>
          <a:noFill/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998538" y="3695700"/>
            <a:ext cx="3300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6699"/>
              </a:buClr>
              <a:buSzPct val="110000"/>
              <a:buFontTx/>
              <a:buNone/>
              <a:tabLst/>
              <a:defRPr/>
            </a:pPr>
            <a:r>
              <a:rPr kumimoji="0" lang="de-AT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(Left Image)</a:t>
            </a:r>
            <a:endParaRPr kumimoji="0" lang="de-AT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4770438" y="3695700"/>
            <a:ext cx="3300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dirty="0"/>
              <a:t>(</a:t>
            </a:r>
            <a:r>
              <a:rPr lang="de-AT" sz="2000" dirty="0" err="1"/>
              <a:t>Right</a:t>
            </a:r>
            <a:r>
              <a:rPr lang="de-AT" sz="2000" dirty="0"/>
              <a:t> Image)</a:t>
            </a:r>
          </a:p>
        </p:txBody>
      </p:sp>
      <p:pic>
        <p:nvPicPr>
          <p:cNvPr id="10" name="Picture 7" descr="tsukuba_groundtru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3100" y="4064000"/>
            <a:ext cx="2590800" cy="1943100"/>
          </a:xfrm>
          <a:prstGeom prst="rect">
            <a:avLst/>
          </a:prstGeom>
          <a:noFill/>
        </p:spPr>
      </p:pic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2865438" y="5981700"/>
            <a:ext cx="3300412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/>
              <a:t>(Disparity Map)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3886200" y="2959100"/>
            <a:ext cx="317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AT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4813300" y="2959100"/>
            <a:ext cx="317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AT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4191000" y="2959100"/>
            <a:ext cx="0" cy="109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AT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4826000" y="2959100"/>
            <a:ext cx="0" cy="109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AT"/>
          </a:p>
        </p:txBody>
      </p:sp>
      <p:sp>
        <p:nvSpPr>
          <p:cNvPr id="17" name="Rectangle 16"/>
          <p:cNvSpPr/>
          <p:nvPr/>
        </p:nvSpPr>
        <p:spPr>
          <a:xfrm>
            <a:off x="220980" y="1552175"/>
            <a:ext cx="8237220" cy="508484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461514" y="2783535"/>
            <a:ext cx="6081857" cy="22886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smtClean="0"/>
              <a:t>Key question of this paper:</a:t>
            </a:r>
          </a:p>
          <a:p>
            <a:pPr algn="ctr">
              <a:spcBef>
                <a:spcPct val="50000"/>
              </a:spcBef>
            </a:pPr>
            <a:r>
              <a:rPr lang="en-GB" sz="3200" b="1" dirty="0" smtClean="0"/>
              <a:t>Can we improve matching performance by using </a:t>
            </a:r>
            <a:r>
              <a:rPr lang="en-GB" sz="3200" b="1" dirty="0" err="1" smtClean="0"/>
              <a:t>color</a:t>
            </a:r>
            <a:r>
              <a:rPr lang="en-GB" sz="3200" b="1" dirty="0" smtClean="0"/>
              <a:t> information?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880" y="929244"/>
            <a:ext cx="7622898" cy="67127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de-A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613714"/>
            <a:ext cx="8070510" cy="4112879"/>
          </a:xfrm>
        </p:spPr>
        <p:txBody>
          <a:bodyPr/>
          <a:lstStyle/>
          <a:p>
            <a:r>
              <a:rPr lang="en-US" sz="1800" dirty="0" smtClean="0"/>
              <a:t>[Bleyer,ISPRS08] </a:t>
            </a:r>
            <a:r>
              <a:rPr lang="de-DE" sz="1800" dirty="0" smtClean="0"/>
              <a:t>M. Bleyer, S. </a:t>
            </a:r>
            <a:r>
              <a:rPr lang="de-DE" sz="1800" dirty="0" err="1" smtClean="0"/>
              <a:t>Chambon</a:t>
            </a:r>
            <a:r>
              <a:rPr lang="de-DE" sz="1800" dirty="0" smtClean="0"/>
              <a:t>, U. Poppe, M. </a:t>
            </a:r>
            <a:r>
              <a:rPr lang="de-DE" sz="1800" dirty="0" err="1" smtClean="0"/>
              <a:t>Gelautz</a:t>
            </a:r>
            <a:r>
              <a:rPr lang="de-DE" sz="1800" dirty="0" smtClean="0"/>
              <a:t>, Evaluation </a:t>
            </a:r>
            <a:r>
              <a:rPr lang="en-US" sz="1800" dirty="0" smtClean="0"/>
              <a:t>of Different Methods for Using </a:t>
            </a:r>
            <a:r>
              <a:rPr lang="en-US" sz="1800" dirty="0" err="1" smtClean="0"/>
              <a:t>Colour</a:t>
            </a:r>
            <a:r>
              <a:rPr lang="en-US" sz="1800" dirty="0" smtClean="0"/>
              <a:t> Information in Global Stereo Matching, Int. Archives of the ISPRS, 2008.</a:t>
            </a:r>
          </a:p>
          <a:p>
            <a:r>
              <a:rPr lang="en-US" sz="1800" dirty="0" smtClean="0"/>
              <a:t>[Chambon,IJRA05] S. </a:t>
            </a:r>
            <a:r>
              <a:rPr lang="en-US" sz="1800" dirty="0" err="1" smtClean="0"/>
              <a:t>Chambon</a:t>
            </a:r>
            <a:r>
              <a:rPr lang="en-US" sz="1800" dirty="0" smtClean="0"/>
              <a:t>, A. </a:t>
            </a:r>
            <a:r>
              <a:rPr lang="en-US" sz="1800" dirty="0" err="1" smtClean="0"/>
              <a:t>Crouzil</a:t>
            </a:r>
            <a:r>
              <a:rPr lang="en-US" sz="1800" dirty="0" smtClean="0"/>
              <a:t>, </a:t>
            </a:r>
            <a:r>
              <a:rPr lang="en-US" sz="1800" dirty="0" err="1" smtClean="0"/>
              <a:t>Colour</a:t>
            </a:r>
            <a:r>
              <a:rPr lang="en-US" sz="1800" dirty="0" smtClean="0"/>
              <a:t> Correlation-Based Matching, Int. Journal for Robotics and Automation, vol. 20, no. 2, 2005.</a:t>
            </a:r>
          </a:p>
          <a:p>
            <a:r>
              <a:rPr lang="en-US" sz="1800" dirty="0" smtClean="0"/>
              <a:t>[Mühlmann,IJCV02] K. </a:t>
            </a:r>
            <a:r>
              <a:rPr lang="en-US" sz="1800" dirty="0" err="1" smtClean="0"/>
              <a:t>Mühlmann</a:t>
            </a:r>
            <a:r>
              <a:rPr lang="en-US" sz="1800" dirty="0" smtClean="0"/>
              <a:t>, D. Maier, J. </a:t>
            </a:r>
            <a:r>
              <a:rPr lang="en-US" sz="1800" dirty="0" err="1" smtClean="0"/>
              <a:t>Hesser</a:t>
            </a:r>
            <a:r>
              <a:rPr lang="en-US" sz="1800" dirty="0" smtClean="0"/>
              <a:t>, R. </a:t>
            </a:r>
            <a:r>
              <a:rPr lang="en-US" sz="1800" dirty="0" err="1" smtClean="0"/>
              <a:t>Männer</a:t>
            </a:r>
            <a:r>
              <a:rPr lang="en-US" sz="1800" dirty="0" smtClean="0"/>
              <a:t>. Calculating Dense Disparity Maps from Color Stereo Images, an Efficient Implementation, IJCV, vol. 47, no. 1, 2002.</a:t>
            </a:r>
          </a:p>
          <a:p>
            <a:r>
              <a:rPr lang="en-US" sz="1800" dirty="0" smtClean="0"/>
              <a:t>[Hirschmueller,PAMI09] H. </a:t>
            </a:r>
            <a:r>
              <a:rPr lang="en-US" sz="1800" dirty="0" err="1" smtClean="0"/>
              <a:t>Hirschmueller</a:t>
            </a:r>
            <a:r>
              <a:rPr lang="en-US" sz="1800" dirty="0" smtClean="0"/>
              <a:t>, D. </a:t>
            </a:r>
            <a:r>
              <a:rPr lang="en-US" sz="1800" dirty="0" err="1" smtClean="0"/>
              <a:t>Scharstein</a:t>
            </a:r>
            <a:r>
              <a:rPr lang="en-US" sz="1800" dirty="0" smtClean="0"/>
              <a:t>, Evaluation of Stereo Matching Costs on Images with Radiometric Differences, PAMI, vol. 31, no. 9, 2009.</a:t>
            </a:r>
          </a:p>
          <a:p>
            <a:endParaRPr lang="en-US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Why Should Color Help?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53643" y="2104306"/>
            <a:ext cx="5543550" cy="26384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15593" y="2532931"/>
            <a:ext cx="2095500" cy="158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74643" y="2529756"/>
            <a:ext cx="2095500" cy="158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244218" y="3056806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41126" y="4174406"/>
            <a:ext cx="21193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/>
              <a:t>(</a:t>
            </a:r>
            <a:r>
              <a:rPr lang="en-US" sz="2200" b="1" dirty="0"/>
              <a:t>Left Image)</a:t>
            </a:r>
            <a:endParaRPr lang="de-AT" sz="22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58182" y="4171231"/>
            <a:ext cx="23574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/>
              <a:t>(</a:t>
            </a:r>
            <a:r>
              <a:rPr lang="en-US" sz="2200" b="1" dirty="0"/>
              <a:t>Right Image)</a:t>
            </a:r>
            <a:endParaRPr lang="de-AT" sz="2200" b="1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688968" y="3082206"/>
            <a:ext cx="457200" cy="457200"/>
          </a:xfrm>
          <a:prstGeom prst="ellipse">
            <a:avLst/>
          </a:prstGeom>
          <a:solidFill>
            <a:srgbClr val="0000FF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62093" y="3079031"/>
            <a:ext cx="457200" cy="45720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2653793" y="2972669"/>
            <a:ext cx="2124075" cy="217487"/>
          </a:xfrm>
          <a:custGeom>
            <a:avLst/>
            <a:gdLst/>
            <a:ahLst/>
            <a:cxnLst>
              <a:cxn ang="0">
                <a:pos x="0" y="155"/>
              </a:cxn>
              <a:cxn ang="0">
                <a:pos x="714" y="5"/>
              </a:cxn>
              <a:cxn ang="0">
                <a:pos x="1362" y="125"/>
              </a:cxn>
            </a:cxnLst>
            <a:rect l="0" t="0" r="r" b="b"/>
            <a:pathLst>
              <a:path w="1362" h="155">
                <a:moveTo>
                  <a:pt x="0" y="155"/>
                </a:moveTo>
                <a:cubicBezTo>
                  <a:pt x="243" y="82"/>
                  <a:pt x="487" y="10"/>
                  <a:pt x="714" y="5"/>
                </a:cubicBezTo>
                <a:cubicBezTo>
                  <a:pt x="941" y="0"/>
                  <a:pt x="1151" y="62"/>
                  <a:pt x="1362" y="125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lIns="90000" tIns="46800" rIns="90000" bIns="46800">
            <a:spAutoFit/>
          </a:bodyPr>
          <a:lstStyle/>
          <a:p>
            <a:endParaRPr lang="de-A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Why Should Color Help?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53643" y="2104306"/>
            <a:ext cx="5543550" cy="26384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15593" y="2532931"/>
            <a:ext cx="2095500" cy="158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74643" y="2529756"/>
            <a:ext cx="2095500" cy="158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244218" y="3056806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41126" y="4174406"/>
            <a:ext cx="21193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/>
              <a:t>(</a:t>
            </a:r>
            <a:r>
              <a:rPr lang="en-US" sz="2200" b="1" dirty="0"/>
              <a:t>Left Image)</a:t>
            </a:r>
            <a:endParaRPr lang="de-AT" sz="22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58182" y="4171231"/>
            <a:ext cx="23574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/>
              <a:t>(</a:t>
            </a:r>
            <a:r>
              <a:rPr lang="en-US" sz="2200" b="1" dirty="0"/>
              <a:t>Right Image)</a:t>
            </a:r>
            <a:endParaRPr lang="de-AT" sz="2200" b="1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688968" y="3082206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62093" y="3079031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75335" y="4918477"/>
            <a:ext cx="5455664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en-US" sz="2800" b="1" smtClean="0"/>
              <a:t>Conversion to grey-scale</a:t>
            </a:r>
            <a:endParaRPr 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Why Should Color Help?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53643" y="2104306"/>
            <a:ext cx="5543550" cy="26384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15593" y="2532931"/>
            <a:ext cx="2095500" cy="158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74643" y="2529756"/>
            <a:ext cx="2095500" cy="158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244218" y="3056806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41126" y="4174406"/>
            <a:ext cx="21193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/>
              <a:t>(</a:t>
            </a:r>
            <a:r>
              <a:rPr lang="en-US" sz="2200" b="1" dirty="0"/>
              <a:t>Left Image)</a:t>
            </a:r>
            <a:endParaRPr lang="de-AT" sz="22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58182" y="4171231"/>
            <a:ext cx="23574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/>
              <a:t>(</a:t>
            </a:r>
            <a:r>
              <a:rPr lang="en-US" sz="2200" b="1" dirty="0"/>
              <a:t>Right Image)</a:t>
            </a:r>
            <a:endParaRPr lang="de-AT" sz="2200" b="1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688968" y="3082206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62093" y="3079031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75335" y="4918477"/>
            <a:ext cx="5455664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en-US" sz="2800" b="1" smtClean="0"/>
              <a:t>Conversion to grey-scale</a:t>
            </a:r>
            <a:endParaRPr lang="en-US" sz="2800" b="1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310763" y="2417968"/>
            <a:ext cx="14716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de-AT" sz="16100" b="1" dirty="0">
                <a:solidFill>
                  <a:srgbClr val="D12B2F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Why Should Color Help?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53200" y="6325870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53643" y="2104306"/>
            <a:ext cx="5543550" cy="263842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15593" y="2532931"/>
            <a:ext cx="2095500" cy="158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374643" y="2529756"/>
            <a:ext cx="2095500" cy="15811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244218" y="3056806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841126" y="4174406"/>
            <a:ext cx="211931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/>
              <a:t>(</a:t>
            </a:r>
            <a:r>
              <a:rPr lang="en-US" sz="2200" b="1" dirty="0"/>
              <a:t>Left Image)</a:t>
            </a:r>
            <a:endParaRPr lang="de-AT" sz="2200" b="1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258182" y="4171231"/>
            <a:ext cx="235743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de-AT" sz="2000" b="1" dirty="0"/>
              <a:t>(</a:t>
            </a:r>
            <a:r>
              <a:rPr lang="en-US" sz="2200" b="1" dirty="0"/>
              <a:t>Right Image)</a:t>
            </a:r>
            <a:endParaRPr lang="de-AT" sz="2200" b="1" dirty="0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4688968" y="3082206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13" name="Oval 11"/>
          <p:cNvSpPr>
            <a:spLocks noChangeArrowheads="1"/>
          </p:cNvSpPr>
          <p:nvPr/>
        </p:nvSpPr>
        <p:spPr bwMode="auto">
          <a:xfrm>
            <a:off x="5562093" y="3079031"/>
            <a:ext cx="457200" cy="4572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de-AT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75335" y="4918477"/>
            <a:ext cx="5455664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lnSpc>
                <a:spcPct val="80000"/>
              </a:lnSpc>
            </a:pPr>
            <a:r>
              <a:rPr lang="en-US" sz="2800" b="1" smtClean="0"/>
              <a:t>Conversion to grey-scale</a:t>
            </a:r>
            <a:endParaRPr lang="en-US" sz="2800" b="1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310763" y="2417968"/>
            <a:ext cx="147161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de-AT" sz="16100" b="1" dirty="0">
                <a:solidFill>
                  <a:srgbClr val="D12B2F"/>
                </a:solidFill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0980" y="1552175"/>
            <a:ext cx="8237220" cy="5084845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1123418" y="2783535"/>
            <a:ext cx="6081857" cy="10575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36000" tIns="36000" rIns="36000" bIns="36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 dirty="0" err="1" smtClean="0"/>
              <a:t>Color</a:t>
            </a:r>
            <a:r>
              <a:rPr lang="en-GB" sz="3200" b="1" dirty="0" smtClean="0"/>
              <a:t> reduces the ambiguity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925" y="1013064"/>
            <a:ext cx="8018385" cy="671277"/>
          </a:xfrm>
        </p:spPr>
        <p:txBody>
          <a:bodyPr/>
          <a:lstStyle/>
          <a:p>
            <a:pPr lvl="1"/>
            <a:r>
              <a:rPr lang="en-US" sz="3200" dirty="0" smtClean="0"/>
              <a:t>Contradicting Statements in the Literature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2771" y="1882394"/>
            <a:ext cx="6280130" cy="4825186"/>
          </a:xfrm>
        </p:spPr>
        <p:txBody>
          <a:bodyPr/>
          <a:lstStyle/>
          <a:p>
            <a:r>
              <a:rPr lang="en-US" dirty="0" smtClean="0"/>
              <a:t>Several previous color evaluation studies:</a:t>
            </a:r>
          </a:p>
          <a:p>
            <a:pPr lvl="1"/>
            <a:r>
              <a:rPr lang="en-US" dirty="0" smtClean="0"/>
              <a:t>In the context of local methods:</a:t>
            </a:r>
          </a:p>
          <a:p>
            <a:pPr lvl="2"/>
            <a:r>
              <a:rPr lang="en-US" dirty="0" smtClean="0"/>
              <a:t>[Chambon, IJRA05], [</a:t>
            </a:r>
            <a:r>
              <a:rPr lang="en-US" dirty="0" err="1" smtClean="0"/>
              <a:t>Mühlmann</a:t>
            </a:r>
            <a:r>
              <a:rPr lang="en-US" dirty="0" smtClean="0"/>
              <a:t>, IJCV02], …</a:t>
            </a:r>
          </a:p>
          <a:p>
            <a:pPr lvl="1"/>
            <a:r>
              <a:rPr lang="en-US" dirty="0" smtClean="0"/>
              <a:t>In the context of global methods:</a:t>
            </a:r>
          </a:p>
          <a:p>
            <a:pPr lvl="2"/>
            <a:r>
              <a:rPr lang="en-US" dirty="0" smtClean="0"/>
              <a:t>[Bleyer, ISPRS08]</a:t>
            </a:r>
          </a:p>
          <a:p>
            <a:pPr lvl="1"/>
            <a:r>
              <a:rPr lang="en-US" dirty="0" smtClean="0"/>
              <a:t>In the context of radiometric insensitive match measures (local and global methods)</a:t>
            </a:r>
          </a:p>
          <a:p>
            <a:pPr lvl="2"/>
            <a:r>
              <a:rPr lang="en-US" dirty="0" smtClean="0"/>
              <a:t>[</a:t>
            </a:r>
            <a:r>
              <a:rPr lang="en-US" dirty="0" err="1" smtClean="0"/>
              <a:t>Hirschmüller</a:t>
            </a:r>
            <a:r>
              <a:rPr lang="en-US" dirty="0" smtClean="0"/>
              <a:t>, PAMI09]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562344" y="6307582"/>
            <a:ext cx="1733550" cy="365125"/>
          </a:xfrm>
        </p:spPr>
        <p:txBody>
          <a:bodyPr/>
          <a:lstStyle/>
          <a:p>
            <a:pPr>
              <a:defRPr/>
            </a:pPr>
            <a:fld id="{19517B80-9068-4B67-AB44-84C48C5B6D5D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sp>
        <p:nvSpPr>
          <p:cNvPr id="14" name="Oval 13"/>
          <p:cNvSpPr/>
          <p:nvPr/>
        </p:nvSpPr>
        <p:spPr>
          <a:xfrm>
            <a:off x="6323959" y="2435839"/>
            <a:ext cx="2097742" cy="54556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Color helps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91834" y="4125048"/>
            <a:ext cx="2097742" cy="545565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Color does not help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61098" y="3141489"/>
            <a:ext cx="2097742" cy="545565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chemeClr val="bg1"/>
                </a:solidFill>
              </a:rPr>
              <a:t>Color helps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MS-Templat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alt_blau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halt_weißer_Rahme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IMS-Template</Template>
  <TotalTime>0</TotalTime>
  <Words>1690</Words>
  <Application>Microsoft Office PowerPoint</Application>
  <PresentationFormat>Bildschirmpräsentation (4:3)</PresentationFormat>
  <Paragraphs>301</Paragraphs>
  <Slides>40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3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40</vt:i4>
      </vt:variant>
    </vt:vector>
  </HeadingPairs>
  <TitlesOfParts>
    <vt:vector size="45" baseType="lpstr">
      <vt:lpstr>IMS-Template</vt:lpstr>
      <vt:lpstr>Inhalt_blauer_Rahmen</vt:lpstr>
      <vt:lpstr>Inhalt_weißer_Rahmen</vt:lpstr>
      <vt:lpstr>Formel</vt:lpstr>
      <vt:lpstr>CorelDRAW</vt:lpstr>
      <vt:lpstr>Does Color Really Help in Dense Stereo Matching?</vt:lpstr>
      <vt:lpstr>Dense Stereo Matching</vt:lpstr>
      <vt:lpstr>Dense Stereo Matching</vt:lpstr>
      <vt:lpstr>Dense Stereo Matching</vt:lpstr>
      <vt:lpstr>Why Should Color Help?</vt:lpstr>
      <vt:lpstr>Why Should Color Help?</vt:lpstr>
      <vt:lpstr>Why Should Color Help?</vt:lpstr>
      <vt:lpstr>Why Should Color Help?</vt:lpstr>
      <vt:lpstr>Contradicting Statements in the Literature</vt:lpstr>
      <vt:lpstr>Contradicting Statements in the Literature</vt:lpstr>
      <vt:lpstr>Remainder of this Talk</vt:lpstr>
      <vt:lpstr>Energy Function</vt:lpstr>
      <vt:lpstr>Energy Function</vt:lpstr>
      <vt:lpstr>Energy Function</vt:lpstr>
      <vt:lpstr>Dissimilarity Functions</vt:lpstr>
      <vt:lpstr>Dissimilarity Functions</vt:lpstr>
      <vt:lpstr>Color Spaces</vt:lpstr>
      <vt:lpstr>Energy Minimization</vt:lpstr>
      <vt:lpstr>Error Metrics</vt:lpstr>
      <vt:lpstr>Error Metrics</vt:lpstr>
      <vt:lpstr>Extraction of Radiometric Affected Regions</vt:lpstr>
      <vt:lpstr>Extraction of Radiometric Affected Regions</vt:lpstr>
      <vt:lpstr>Extraction of Radiometric Affected Regions</vt:lpstr>
      <vt:lpstr>Test Set</vt:lpstr>
      <vt:lpstr>Results</vt:lpstr>
      <vt:lpstr>Absolute Differences as Dissimilarity Function</vt:lpstr>
      <vt:lpstr>Absolute Differences as Dissimilarity Function</vt:lpstr>
      <vt:lpstr>Where Does Color Help?</vt:lpstr>
      <vt:lpstr>Where Does Color Help?</vt:lpstr>
      <vt:lpstr>Where Does Color Help?</vt:lpstr>
      <vt:lpstr>Where Does Color Help?</vt:lpstr>
      <vt:lpstr>Why Not Directly Using a Radiometric Insensitive Measure?</vt:lpstr>
      <vt:lpstr>Why Not Directly Using a Radiometric Insensitive Measure?</vt:lpstr>
      <vt:lpstr>Why Not Directly Using a Radiometric Insensitive Measure?</vt:lpstr>
      <vt:lpstr>Why Not Directly Using a Radiometric Insensitive Measure?</vt:lpstr>
      <vt:lpstr>Using Color with Radiometric Insensitive Measures</vt:lpstr>
      <vt:lpstr>Using Color with Radiometric Insensitive Measures</vt:lpstr>
      <vt:lpstr>Conclusions</vt:lpstr>
      <vt:lpstr>Future work</vt:lpstr>
      <vt:lpstr>References</vt:lpstr>
    </vt:vector>
  </TitlesOfParts>
  <Company>TU Wien - Campusversion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Title of the Talk</dc:title>
  <dc:creator>Michael Bleyer</dc:creator>
  <cp:lastModifiedBy>michael</cp:lastModifiedBy>
  <cp:revision>979</cp:revision>
  <dcterms:created xsi:type="dcterms:W3CDTF">2010-01-25T14:25:37Z</dcterms:created>
  <dcterms:modified xsi:type="dcterms:W3CDTF">2010-05-10T12:44:22Z</dcterms:modified>
</cp:coreProperties>
</file>