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  <p:sldMasterId id="2147483654" r:id="rId2"/>
    <p:sldMasterId id="2147483667" r:id="rId3"/>
  </p:sldMasterIdLst>
  <p:notesMasterIdLst>
    <p:notesMasterId r:id="rId54"/>
  </p:notesMasterIdLst>
  <p:handoutMasterIdLst>
    <p:handoutMasterId r:id="rId55"/>
  </p:handoutMasterIdLst>
  <p:sldIdLst>
    <p:sldId id="256" r:id="rId4"/>
    <p:sldId id="304" r:id="rId5"/>
    <p:sldId id="324" r:id="rId6"/>
    <p:sldId id="325" r:id="rId7"/>
    <p:sldId id="326" r:id="rId8"/>
    <p:sldId id="328" r:id="rId9"/>
    <p:sldId id="418" r:id="rId10"/>
    <p:sldId id="367" r:id="rId11"/>
    <p:sldId id="368" r:id="rId12"/>
    <p:sldId id="330" r:id="rId13"/>
    <p:sldId id="416" r:id="rId14"/>
    <p:sldId id="414" r:id="rId15"/>
    <p:sldId id="415" r:id="rId16"/>
    <p:sldId id="336" r:id="rId17"/>
    <p:sldId id="348" r:id="rId18"/>
    <p:sldId id="349" r:id="rId19"/>
    <p:sldId id="417" r:id="rId20"/>
    <p:sldId id="350" r:id="rId21"/>
    <p:sldId id="352" r:id="rId22"/>
    <p:sldId id="369" r:id="rId23"/>
    <p:sldId id="402" r:id="rId24"/>
    <p:sldId id="403" r:id="rId25"/>
    <p:sldId id="401" r:id="rId26"/>
    <p:sldId id="404" r:id="rId27"/>
    <p:sldId id="408" r:id="rId28"/>
    <p:sldId id="405" r:id="rId29"/>
    <p:sldId id="399" r:id="rId30"/>
    <p:sldId id="406" r:id="rId31"/>
    <p:sldId id="407" r:id="rId32"/>
    <p:sldId id="371" r:id="rId33"/>
    <p:sldId id="413" r:id="rId34"/>
    <p:sldId id="379" r:id="rId35"/>
    <p:sldId id="380" r:id="rId36"/>
    <p:sldId id="382" r:id="rId37"/>
    <p:sldId id="381" r:id="rId38"/>
    <p:sldId id="383" r:id="rId39"/>
    <p:sldId id="384" r:id="rId40"/>
    <p:sldId id="385" r:id="rId41"/>
    <p:sldId id="388" r:id="rId42"/>
    <p:sldId id="390" r:id="rId43"/>
    <p:sldId id="391" r:id="rId44"/>
    <p:sldId id="392" r:id="rId45"/>
    <p:sldId id="393" r:id="rId46"/>
    <p:sldId id="395" r:id="rId47"/>
    <p:sldId id="396" r:id="rId48"/>
    <p:sldId id="409" r:id="rId49"/>
    <p:sldId id="410" r:id="rId50"/>
    <p:sldId id="411" r:id="rId51"/>
    <p:sldId id="412" r:id="rId52"/>
    <p:sldId id="372" r:id="rId53"/>
  </p:sldIdLst>
  <p:sldSz cx="9144000" cy="6858000" type="screen4x3"/>
  <p:notesSz cx="6669088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6BB"/>
    <a:srgbClr val="FFFF99"/>
    <a:srgbClr val="DEE7EC"/>
    <a:srgbClr val="ABFFFF"/>
    <a:srgbClr val="A7DDE9"/>
    <a:srgbClr val="006699"/>
    <a:srgbClr val="0080B0"/>
    <a:srgbClr val="006090"/>
    <a:srgbClr val="004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32" autoAdjust="0"/>
    <p:restoredTop sz="88732" autoAdjust="0"/>
  </p:normalViewPr>
  <p:slideViewPr>
    <p:cSldViewPr snapToGrid="0">
      <p:cViewPr>
        <p:scale>
          <a:sx n="125" d="100"/>
          <a:sy n="125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/>
          <a:lstStyle>
            <a:lvl1pPr algn="l">
              <a:defRPr sz="11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777461" y="0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/>
          <a:lstStyle>
            <a:lvl1pPr algn="r">
              <a:defRPr sz="1100"/>
            </a:lvl1pPr>
          </a:lstStyle>
          <a:p>
            <a:pPr>
              <a:defRPr/>
            </a:pPr>
            <a:fld id="{57A58C03-DA54-462F-B529-D8C6C0A49340}" type="datetimeFigureOut">
              <a:rPr lang="de-DE"/>
              <a:pPr>
                <a:defRPr/>
              </a:pPr>
              <a:t>26.08.2011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9305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 anchor="b"/>
          <a:lstStyle>
            <a:lvl1pPr algn="l">
              <a:defRPr sz="11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777461" y="9429305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 anchor="b"/>
          <a:lstStyle>
            <a:lvl1pPr algn="r">
              <a:defRPr sz="1100"/>
            </a:lvl1pPr>
          </a:lstStyle>
          <a:p>
            <a:pPr>
              <a:defRPr/>
            </a:pPr>
            <a:fld id="{6450335F-9C72-46BE-AA7B-57254730582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5340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77461" y="0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06D39AA5-C147-465A-935E-8A1A17A88B22}" type="datetimeFigureOut">
              <a:rPr lang="de-DE"/>
              <a:pPr>
                <a:defRPr/>
              </a:pPr>
              <a:t>26.08.2011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52488" y="742950"/>
            <a:ext cx="4964112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22" tIns="45362" rIns="90722" bIns="45362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66611" y="4714653"/>
            <a:ext cx="5335867" cy="4466756"/>
          </a:xfrm>
          <a:prstGeom prst="rect">
            <a:avLst/>
          </a:prstGeom>
        </p:spPr>
        <p:txBody>
          <a:bodyPr vert="horz" lIns="90722" tIns="45362" rIns="90722" bIns="45362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DE" noProof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305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77461" y="9429305"/>
            <a:ext cx="2890137" cy="495793"/>
          </a:xfrm>
          <a:prstGeom prst="rect">
            <a:avLst/>
          </a:prstGeom>
        </p:spPr>
        <p:txBody>
          <a:bodyPr vert="horz" lIns="90722" tIns="45362" rIns="90722" bIns="4536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>
                <a:latin typeface="+mn-lt"/>
                <a:cs typeface="+mn-cs"/>
              </a:defRPr>
            </a:lvl1pPr>
          </a:lstStyle>
          <a:p>
            <a:pPr>
              <a:defRPr/>
            </a:pPr>
            <a:fld id="{3B7E83BD-2DB5-4AF8-BEE1-0B317D04DB5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964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12" name="Foliennummernplatzhalt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373207-09C8-4F34-BBB5-A943B5C6FB71}" type="slidenum">
              <a:rPr lang="de-DE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de-DE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_weißer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67677" y="2928934"/>
            <a:ext cx="6143668" cy="1255711"/>
          </a:xfrm>
          <a:prstGeom prst="rect">
            <a:avLst/>
          </a:prstGeom>
        </p:spPr>
        <p:txBody>
          <a:bodyPr/>
          <a:lstStyle>
            <a:lvl1pPr algn="l">
              <a:defRPr sz="3600" b="0" baseline="0">
                <a:solidFill>
                  <a:schemeClr val="bg1"/>
                </a:solidFill>
                <a:latin typeface="+mj-lt"/>
                <a:ea typeface="Tahoma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467677" y="4500570"/>
            <a:ext cx="6215106" cy="92869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 baseline="0">
                <a:solidFill>
                  <a:schemeClr val="bg1"/>
                </a:solidFill>
                <a:latin typeface="+Untertite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4" name="Fußzeilenplatzhalter 5"/>
          <p:cNvSpPr>
            <a:spLocks noGrp="1"/>
          </p:cNvSpPr>
          <p:nvPr>
            <p:ph type="ftr" sz="quarter" idx="10"/>
          </p:nvPr>
        </p:nvSpPr>
        <p:spPr>
          <a:xfrm>
            <a:off x="1468438" y="5786438"/>
            <a:ext cx="2867025" cy="714375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600"/>
              </a:spcAft>
              <a:defRPr sz="16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599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8596" y="2857496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2035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Inhalt blauer Rahmen ein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3879" y="1285860"/>
            <a:ext cx="7622897" cy="114300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63879" y="2571744"/>
            <a:ext cx="7622897" cy="3554419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857250" y="6356350"/>
            <a:ext cx="1630363" cy="365125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BF1D662-91E2-4D8A-9D45-3E973356F542}" type="datetimeFigureOut">
              <a:rPr/>
              <a:pPr>
                <a:defRPr/>
              </a:pPr>
              <a:t>22.08.2011</a:t>
            </a:fld>
            <a:endParaRPr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33550" cy="365125"/>
          </a:xfrm>
          <a:prstGeom prst="rect">
            <a:avLst/>
          </a:prstGeom>
        </p:spPr>
        <p:txBody>
          <a:bodyPr/>
          <a:lstStyle>
            <a:lvl1pPr marL="0" algn="r" defTabSz="914400" rtl="0" eaLnBrk="1" latinLnBrk="0" hangingPunct="1"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4CE5327-5372-4661-AB6F-1A0794B6DEC0}" type="slidenum">
              <a:rPr/>
              <a:pPr>
                <a:defRPr/>
              </a:pPr>
              <a:t>‹Nr.›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60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 blauer Rahmen ein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3879" y="1285860"/>
            <a:ext cx="7622897" cy="1143008"/>
          </a:xfrm>
          <a:prstGeom prst="rect">
            <a:avLst/>
          </a:prstGeo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63879" y="2571744"/>
            <a:ext cx="7622897" cy="3554419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857250" y="6356350"/>
            <a:ext cx="1630363" cy="365125"/>
          </a:xfrm>
        </p:spPr>
        <p:txBody>
          <a:bodyPr/>
          <a:lstStyle>
            <a:lvl1pPr marL="0" algn="l" defTabSz="914400" rtl="0" eaLnBrk="1" latinLnBrk="0" hangingPunct="1"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F846D31-209C-42B4-A5C0-46B27EEF0E76}" type="datetimeFigureOut">
              <a:rPr/>
              <a:pPr>
                <a:defRPr/>
              </a:pPr>
              <a:t>22.08.2011</a:t>
            </a:fld>
            <a:endParaRPr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33550" cy="365125"/>
          </a:xfrm>
        </p:spPr>
        <p:txBody>
          <a:bodyPr/>
          <a:lstStyle>
            <a:lvl1pPr marL="0" algn="r" defTabSz="914400" rtl="0" eaLnBrk="1" latinLnBrk="0" hangingPunct="1"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28B3F6C-B9DC-469C-A085-FB38F5853770}" type="slidenum">
              <a:rPr/>
              <a:pPr>
                <a:defRPr/>
              </a:pPr>
              <a:t>‹Nr.›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3367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alt blauer Rahmen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63880" y="1285860"/>
            <a:ext cx="7622898" cy="1143008"/>
          </a:xfrm>
          <a:prstGeom prst="rect">
            <a:avLst/>
          </a:prstGeo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66129" y="2571744"/>
            <a:ext cx="3591557" cy="35544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86314" y="2571744"/>
            <a:ext cx="3500462" cy="35544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57250" y="6356350"/>
            <a:ext cx="1643063" cy="365125"/>
          </a:xfrm>
        </p:spPr>
        <p:txBody>
          <a:bodyPr/>
          <a:lstStyle>
            <a:lvl1pPr>
              <a:defRPr baseline="0">
                <a:solidFill>
                  <a:srgbClr val="006699"/>
                </a:solidFill>
              </a:defRPr>
            </a:lvl1pPr>
          </a:lstStyle>
          <a:p>
            <a:pPr>
              <a:defRPr/>
            </a:pPr>
            <a:fld id="{646AAFA7-DACF-4CEA-80E1-6FD01A57FF79}" type="datetimeFigureOut">
              <a:rPr lang="de-DE"/>
              <a:pPr>
                <a:defRPr/>
              </a:pPr>
              <a:t>26.08.2011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rgbClr val="006699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33550" cy="365125"/>
          </a:xfrm>
        </p:spPr>
        <p:txBody>
          <a:bodyPr/>
          <a:lstStyle>
            <a:lvl1pPr>
              <a:defRPr baseline="0">
                <a:solidFill>
                  <a:srgbClr val="006699"/>
                </a:solidFill>
              </a:defRPr>
            </a:lvl1pPr>
          </a:lstStyle>
          <a:p>
            <a:pPr>
              <a:defRPr/>
            </a:pPr>
            <a:fld id="{9842E8BC-49EC-4034-B9A9-24054D7D60F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98645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468313" y="54927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468313" y="1916113"/>
            <a:ext cx="4038600" cy="2185987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916113"/>
            <a:ext cx="4038600" cy="2185987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8313" y="4254500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59313" y="4254500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0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1815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 blauer Rahmen ein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285860"/>
            <a:ext cx="7429552" cy="1143008"/>
          </a:xfrm>
          <a:prstGeom prst="rect">
            <a:avLst/>
          </a:prstGeo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57224" y="2571744"/>
            <a:ext cx="7429552" cy="3554419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857250" y="6356350"/>
            <a:ext cx="1630363" cy="365125"/>
          </a:xfrm>
        </p:spPr>
        <p:txBody>
          <a:bodyPr/>
          <a:lstStyle>
            <a:lvl1pPr marL="0" algn="l" defTabSz="914400" rtl="0" eaLnBrk="1" latinLnBrk="0" hangingPunct="1"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53AA001-BB27-4A57-835E-594C593FBFA4}" type="datetimeFigureOut">
              <a:rPr/>
              <a:pPr>
                <a:defRPr/>
              </a:pPr>
              <a:t>22.08.2011</a:t>
            </a:fld>
            <a:endParaRPr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33550" cy="365125"/>
          </a:xfrm>
        </p:spPr>
        <p:txBody>
          <a:bodyPr/>
          <a:lstStyle>
            <a:lvl1pPr marL="0" algn="r" defTabSz="914400" rtl="0" eaLnBrk="1" latinLnBrk="0" hangingPunct="1">
              <a:defRPr lang="de-DE" sz="1200" kern="1200" baseline="0">
                <a:solidFill>
                  <a:srgbClr val="006699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A4FAD1E-A32C-4EA7-9B42-8A314D9ED709}" type="slidenum">
              <a:rPr/>
              <a:pPr>
                <a:defRPr/>
              </a:pPr>
              <a:t>‹Nr.›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828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alt blauer Rahmen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5" y="1285860"/>
            <a:ext cx="7429552" cy="1143008"/>
          </a:xfrm>
          <a:prstGeom prst="rect">
            <a:avLst/>
          </a:prstGeo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57224" y="2571744"/>
            <a:ext cx="3500462" cy="35544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786314" y="2571744"/>
            <a:ext cx="3500462" cy="35544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857250" y="6356350"/>
            <a:ext cx="1643063" cy="365125"/>
          </a:xfrm>
        </p:spPr>
        <p:txBody>
          <a:bodyPr/>
          <a:lstStyle>
            <a:lvl1pPr>
              <a:defRPr baseline="0">
                <a:solidFill>
                  <a:srgbClr val="006699"/>
                </a:solidFill>
              </a:defRPr>
            </a:lvl1pPr>
          </a:lstStyle>
          <a:p>
            <a:pPr>
              <a:defRPr/>
            </a:pPr>
            <a:fld id="{7F9A063B-6835-48F8-B4F8-F3EA34FD9609}" type="datetimeFigureOut">
              <a:rPr lang="de-DE"/>
              <a:pPr>
                <a:defRPr/>
              </a:pPr>
              <a:t>26.08.2011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>
                <a:solidFill>
                  <a:srgbClr val="006699"/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733550" cy="365125"/>
          </a:xfrm>
        </p:spPr>
        <p:txBody>
          <a:bodyPr/>
          <a:lstStyle>
            <a:lvl1pPr>
              <a:defRPr baseline="0">
                <a:solidFill>
                  <a:srgbClr val="006699"/>
                </a:solidFill>
              </a:defRPr>
            </a:lvl1pPr>
          </a:lstStyle>
          <a:p>
            <a:pPr>
              <a:defRPr/>
            </a:pPr>
            <a:fld id="{25FBC3E6-417A-4D98-B0AB-04DE57E003D7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4997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pieren 7"/>
          <p:cNvGrpSpPr>
            <a:grpSpLocks/>
          </p:cNvGrpSpPr>
          <p:nvPr/>
        </p:nvGrpSpPr>
        <p:grpSpPr bwMode="auto">
          <a:xfrm>
            <a:off x="0" y="2076450"/>
            <a:ext cx="8642350" cy="4781550"/>
            <a:chOff x="0" y="2076528"/>
            <a:chExt cx="8642400" cy="4781472"/>
          </a:xfrm>
        </p:grpSpPr>
        <p:sp>
          <p:nvSpPr>
            <p:cNvPr id="1028" name="Rectangle 12"/>
            <p:cNvSpPr>
              <a:spLocks noChangeArrowheads="1"/>
            </p:cNvSpPr>
            <p:nvPr/>
          </p:nvSpPr>
          <p:spPr bwMode="auto">
            <a:xfrm>
              <a:off x="0" y="2076528"/>
              <a:ext cx="8143922" cy="4781472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1029" name="Oval 14"/>
            <p:cNvSpPr>
              <a:spLocks noChangeArrowheads="1"/>
            </p:cNvSpPr>
            <p:nvPr/>
          </p:nvSpPr>
          <p:spPr bwMode="auto">
            <a:xfrm>
              <a:off x="7627982" y="2076528"/>
              <a:ext cx="1012831" cy="1012808"/>
            </a:xfrm>
            <a:prstGeom prst="ellipse">
              <a:avLst/>
            </a:prstGeom>
            <a:solidFill>
              <a:srgbClr val="006699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  <p:sp>
          <p:nvSpPr>
            <p:cNvPr id="1030" name="Rectangle 15"/>
            <p:cNvSpPr>
              <a:spLocks noChangeArrowheads="1"/>
            </p:cNvSpPr>
            <p:nvPr/>
          </p:nvSpPr>
          <p:spPr bwMode="auto">
            <a:xfrm>
              <a:off x="4895878" y="2571820"/>
              <a:ext cx="3746522" cy="4286180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Calibri" pitchFamily="34" charset="0"/>
              </a:endParaRPr>
            </a:p>
          </p:txBody>
        </p:sp>
      </p:grpSp>
      <p:pic>
        <p:nvPicPr>
          <p:cNvPr id="2051" name="Picture 2" descr="D:\Work\talks\Habil_Vortrag_2009\TU_IMS Logo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301625"/>
            <a:ext cx="848995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4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301625"/>
            <a:ext cx="5497939" cy="13129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 descr="E:\papers\stereomatting\presentation\images\msr.jp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452" y="327025"/>
            <a:ext cx="3498424" cy="123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4" r:id="rId2"/>
    <p:sldLayoutId id="214748381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E7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6ADAD0-3C5B-4AA9-BD2A-001FA7BD1908}" type="datetimeFigureOut">
              <a:rPr lang="de-DE"/>
              <a:pPr>
                <a:defRPr/>
              </a:pPr>
              <a:t>26.08.2011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EC6C4B1-E5CA-496B-B7DF-36121468C9E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grpSp>
        <p:nvGrpSpPr>
          <p:cNvPr id="2" name="Gruppieren 11"/>
          <p:cNvGrpSpPr/>
          <p:nvPr/>
        </p:nvGrpSpPr>
        <p:grpSpPr>
          <a:xfrm>
            <a:off x="0" y="857232"/>
            <a:ext cx="8642400" cy="6000768"/>
            <a:chOff x="0" y="1214422"/>
            <a:chExt cx="8642400" cy="5643578"/>
          </a:xfrm>
          <a:solidFill>
            <a:schemeClr val="bg1"/>
          </a:solidFill>
        </p:grpSpPr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0" y="1214422"/>
              <a:ext cx="8143900" cy="564357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+mn-lt"/>
                <a:cs typeface="+mn-cs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7628400" y="1215215"/>
              <a:ext cx="1011966" cy="119399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+mn-lt"/>
                <a:cs typeface="+mn-cs"/>
              </a:endParaRPr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895586" y="1798926"/>
              <a:ext cx="3746814" cy="505907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+mn-lt"/>
                <a:cs typeface="+mn-cs"/>
              </a:endParaRPr>
            </a:p>
          </p:txBody>
        </p:sp>
      </p:grpSp>
      <p:pic>
        <p:nvPicPr>
          <p:cNvPr id="3079" name="Picture 2" descr="D:\Work\talks\Habil_Vortrag_2009\TU_IMS Logo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13" y="174625"/>
            <a:ext cx="3543300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" descr="E:\papers\stereomatting\presentation\images\msr.jp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660" y="0"/>
            <a:ext cx="2339340" cy="85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SzPct val="110000"/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SzPct val="120000"/>
        <a:buFont typeface="Symbol" pitchFamily="18" charset="2"/>
        <a:buChar char="-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6A1D8C-0265-4AAA-A974-FF20E937AB9A}" type="datetimeFigureOut">
              <a:rPr lang="de-DE"/>
              <a:pPr>
                <a:defRPr/>
              </a:pPr>
              <a:t>26.08.2011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5C6343-77F4-4DD9-AD52-941A2B2EF08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grpSp>
        <p:nvGrpSpPr>
          <p:cNvPr id="2" name="Gruppieren 11"/>
          <p:cNvGrpSpPr/>
          <p:nvPr/>
        </p:nvGrpSpPr>
        <p:grpSpPr>
          <a:xfrm>
            <a:off x="0" y="857232"/>
            <a:ext cx="8642400" cy="6000768"/>
            <a:chOff x="0" y="1214422"/>
            <a:chExt cx="8642400" cy="5643578"/>
          </a:xfrm>
          <a:solidFill>
            <a:srgbClr val="DEE7EC"/>
          </a:solidFill>
        </p:grpSpPr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0" y="1214422"/>
              <a:ext cx="8143900" cy="564357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+mn-lt"/>
                <a:cs typeface="+mn-cs"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auto">
            <a:xfrm>
              <a:off x="7628400" y="1215215"/>
              <a:ext cx="1011966" cy="1193993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+mn-lt"/>
                <a:cs typeface="+mn-cs"/>
              </a:endParaRPr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895586" y="1798926"/>
              <a:ext cx="3746814" cy="5059074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>
                <a:latin typeface="+mn-lt"/>
                <a:cs typeface="+mn-cs"/>
              </a:endParaRPr>
            </a:p>
          </p:txBody>
        </p:sp>
      </p:grpSp>
      <p:pic>
        <p:nvPicPr>
          <p:cNvPr id="4103" name="Grafik 12" descr="TU_Logo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15900"/>
            <a:ext cx="395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SzPct val="110000"/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SzPct val="120000"/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6699"/>
        </a:buClr>
        <a:buSzPct val="120000"/>
        <a:buFont typeface="Symbol" pitchFamily="18" charset="2"/>
        <a:buChar char="-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el 3"/>
          <p:cNvSpPr>
            <a:spLocks noGrp="1"/>
          </p:cNvSpPr>
          <p:nvPr>
            <p:ph type="ctrTitle"/>
          </p:nvPr>
        </p:nvSpPr>
        <p:spPr bwMode="auto">
          <a:xfrm>
            <a:off x="1016000" y="2200275"/>
            <a:ext cx="7307263" cy="13985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4400" dirty="0" err="1"/>
              <a:t>PatchMatch</a:t>
            </a:r>
            <a:r>
              <a:rPr lang="en-US" sz="4400" dirty="0"/>
              <a:t> Stereo </a:t>
            </a:r>
            <a:r>
              <a:rPr lang="en-US" sz="4400" dirty="0" smtClean="0"/>
              <a:t>– </a:t>
            </a:r>
            <a:br>
              <a:rPr lang="en-US" sz="4400" dirty="0" smtClean="0"/>
            </a:br>
            <a:r>
              <a:rPr lang="en-US" sz="4400" dirty="0" smtClean="0"/>
              <a:t>Stereo </a:t>
            </a:r>
            <a:r>
              <a:rPr lang="en-US" sz="4400" dirty="0"/>
              <a:t>Matching with</a:t>
            </a:r>
            <a:br>
              <a:rPr lang="en-US" sz="4400" dirty="0"/>
            </a:br>
            <a:r>
              <a:rPr lang="en-US" sz="4400" dirty="0"/>
              <a:t>Slanted Support Windows</a:t>
            </a:r>
            <a:endParaRPr lang="en-US" sz="4400" dirty="0" smtClean="0"/>
          </a:p>
        </p:txBody>
      </p:sp>
      <p:sp>
        <p:nvSpPr>
          <p:cNvPr id="12291" name="Untertitel 4"/>
          <p:cNvSpPr>
            <a:spLocks noGrp="1"/>
          </p:cNvSpPr>
          <p:nvPr>
            <p:ph type="subTitle" idx="1"/>
          </p:nvPr>
        </p:nvSpPr>
        <p:spPr bwMode="auto">
          <a:xfrm>
            <a:off x="1765300" y="4589463"/>
            <a:ext cx="6715125" cy="1357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u="sng" dirty="0" smtClean="0"/>
              <a:t>Michael Bleyer (TU Vienna)</a:t>
            </a:r>
          </a:p>
          <a:p>
            <a:pPr eaLnBrk="1" hangingPunct="1"/>
            <a:r>
              <a:rPr lang="en-US" dirty="0" smtClean="0"/>
              <a:t>Christoph Rhemann (TU </a:t>
            </a:r>
            <a:r>
              <a:rPr lang="en-US" dirty="0"/>
              <a:t>Vienna</a:t>
            </a:r>
            <a:r>
              <a:rPr lang="en-US" dirty="0" smtClean="0"/>
              <a:t>)</a:t>
            </a:r>
          </a:p>
          <a:p>
            <a:pPr eaLnBrk="1" hangingPunct="1"/>
            <a:r>
              <a:rPr lang="de-AT" dirty="0" smtClean="0"/>
              <a:t>Carsten Rother (Microsoft Research Cambridge)</a:t>
            </a:r>
            <a:endParaRPr lang="en-US" dirty="0"/>
          </a:p>
          <a:p>
            <a:pPr eaLnBrk="1" hangingPunct="1"/>
            <a:endParaRPr lang="de-AT" dirty="0" smtClean="0"/>
          </a:p>
          <a:p>
            <a:pPr eaLnBrk="1" hangingPunct="1"/>
            <a:r>
              <a:rPr lang="de-AT" dirty="0" smtClean="0"/>
              <a:t>BMVC 2011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Our Slanted Windows</a:t>
            </a:r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11351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itle 1"/>
          <p:cNvSpPr txBox="1">
            <a:spLocks/>
          </p:cNvSpPr>
          <p:nvPr/>
        </p:nvSpPr>
        <p:spPr bwMode="auto">
          <a:xfrm>
            <a:off x="133350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Left image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 bwMode="auto">
          <a:xfrm>
            <a:off x="292417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Disparity map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 bwMode="auto">
          <a:xfrm>
            <a:off x="576262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3D reconstruction</a:t>
            </a: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1" y="1917702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1903504"/>
            <a:ext cx="2539492" cy="276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85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Our Slanted Windows</a:t>
            </a:r>
          </a:p>
        </p:txBody>
      </p:sp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11351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itle 1"/>
          <p:cNvSpPr txBox="1">
            <a:spLocks/>
          </p:cNvSpPr>
          <p:nvPr/>
        </p:nvSpPr>
        <p:spPr bwMode="auto">
          <a:xfrm>
            <a:off x="133350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Left image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 bwMode="auto">
          <a:xfrm>
            <a:off x="292417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Disparity map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 bwMode="auto">
          <a:xfrm>
            <a:off x="576262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3D reconstruction</a:t>
            </a: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101" y="1917702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625" y="1903504"/>
            <a:ext cx="2539492" cy="276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hteck 8"/>
          <p:cNvSpPr/>
          <p:nvPr/>
        </p:nvSpPr>
        <p:spPr>
          <a:xfrm>
            <a:off x="123825" y="933450"/>
            <a:ext cx="8201025" cy="5800725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8"/>
          <p:cNvSpPr txBox="1"/>
          <p:nvPr/>
        </p:nvSpPr>
        <p:spPr>
          <a:xfrm>
            <a:off x="393699" y="2668588"/>
            <a:ext cx="7908417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smtClean="0"/>
              <a:t>The challenge: </a:t>
            </a:r>
            <a:br>
              <a:rPr lang="en-US" sz="3600" smtClean="0"/>
            </a:br>
            <a:r>
              <a:rPr lang="en-US" sz="3600" smtClean="0"/>
              <a:t>“How can we find the correct slanted plane at each pixel?”</a:t>
            </a:r>
          </a:p>
          <a:p>
            <a:pPr algn="ctr">
              <a:defRPr/>
            </a:pPr>
            <a:r>
              <a:rPr lang="en-US" sz="3600" smtClean="0"/>
              <a:t>(infinite number of canditate planes)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427930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Previous Work</a:t>
            </a:r>
          </a:p>
        </p:txBody>
      </p:sp>
      <p:sp>
        <p:nvSpPr>
          <p:cNvPr id="76" name="Content Placeholder 2"/>
          <p:cNvSpPr>
            <a:spLocks noGrp="1"/>
          </p:cNvSpPr>
          <p:nvPr>
            <p:ph sz="half" idx="1"/>
          </p:nvPr>
        </p:nvSpPr>
        <p:spPr>
          <a:xfrm>
            <a:off x="319088" y="1700213"/>
            <a:ext cx="7948612" cy="1830387"/>
          </a:xfrm>
        </p:spPr>
        <p:txBody>
          <a:bodyPr/>
          <a:lstStyle/>
          <a:p>
            <a:pPr>
              <a:defRPr/>
            </a:pPr>
            <a:r>
              <a:rPr lang="en-US" sz="2800" smtClean="0"/>
              <a:t>Sub-pixel precision and slanted windows via extending label space:</a:t>
            </a:r>
          </a:p>
          <a:p>
            <a:pPr lvl="1">
              <a:defRPr/>
            </a:pPr>
            <a:r>
              <a:rPr lang="en-US" sz="2400" smtClean="0"/>
              <a:t>Include fronto-parallel planes at sub-pixel disparities</a:t>
            </a:r>
          </a:p>
          <a:p>
            <a:pPr lvl="1">
              <a:defRPr/>
            </a:pPr>
            <a:r>
              <a:rPr lang="en-US" sz="2400" smtClean="0"/>
              <a:t>Include slanted planes (plane sweeping)</a:t>
            </a:r>
          </a:p>
          <a:p>
            <a:pPr>
              <a:defRPr/>
            </a:pPr>
            <a:r>
              <a:rPr lang="en-US" sz="2800" smtClean="0"/>
              <a:t>Problems</a:t>
            </a:r>
          </a:p>
          <a:p>
            <a:pPr lvl="1">
              <a:defRPr/>
            </a:pPr>
            <a:r>
              <a:rPr lang="en-US" sz="2400" smtClean="0"/>
              <a:t>Each additional label adds extra computational complexity</a:t>
            </a:r>
          </a:p>
          <a:p>
            <a:pPr lvl="1">
              <a:defRPr/>
            </a:pPr>
            <a:r>
              <a:rPr lang="en-US" sz="2400" smtClean="0"/>
              <a:t>Algorithm fails if correct plane not part of label space</a:t>
            </a:r>
          </a:p>
        </p:txBody>
      </p:sp>
    </p:spTree>
    <p:extLst>
      <p:ext uri="{BB962C8B-B14F-4D97-AF65-F5344CB8AC3E}">
        <p14:creationId xmlns:p14="http://schemas.microsoft.com/office/powerpoint/2010/main" val="231116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Previous Work</a:t>
            </a:r>
          </a:p>
        </p:txBody>
      </p:sp>
      <p:sp>
        <p:nvSpPr>
          <p:cNvPr id="76" name="Content Placeholder 2"/>
          <p:cNvSpPr>
            <a:spLocks noGrp="1"/>
          </p:cNvSpPr>
          <p:nvPr>
            <p:ph sz="half" idx="1"/>
          </p:nvPr>
        </p:nvSpPr>
        <p:spPr>
          <a:xfrm>
            <a:off x="319088" y="1700213"/>
            <a:ext cx="7948612" cy="1830387"/>
          </a:xfrm>
        </p:spPr>
        <p:txBody>
          <a:bodyPr/>
          <a:lstStyle/>
          <a:p>
            <a:pPr>
              <a:defRPr/>
            </a:pPr>
            <a:r>
              <a:rPr lang="en-US" sz="2800" smtClean="0"/>
              <a:t>Sub-pixel precision and slanted windows via extending label space:</a:t>
            </a:r>
          </a:p>
          <a:p>
            <a:pPr lvl="1">
              <a:defRPr/>
            </a:pPr>
            <a:r>
              <a:rPr lang="en-US" sz="2400" smtClean="0"/>
              <a:t>Include fronto-parallel planes at sub-pixel disparities</a:t>
            </a:r>
          </a:p>
          <a:p>
            <a:pPr lvl="1">
              <a:defRPr/>
            </a:pPr>
            <a:r>
              <a:rPr lang="en-US" sz="2400" smtClean="0"/>
              <a:t>Include slanted planes (plane sweeping)</a:t>
            </a:r>
          </a:p>
          <a:p>
            <a:pPr>
              <a:defRPr/>
            </a:pPr>
            <a:r>
              <a:rPr lang="en-US" sz="2800" smtClean="0"/>
              <a:t>Problems</a:t>
            </a:r>
          </a:p>
          <a:p>
            <a:pPr lvl="1">
              <a:defRPr/>
            </a:pPr>
            <a:r>
              <a:rPr lang="en-US" sz="2400" smtClean="0"/>
              <a:t>Each additional label adds extra computational complexity</a:t>
            </a:r>
          </a:p>
          <a:p>
            <a:pPr lvl="1">
              <a:defRPr/>
            </a:pPr>
            <a:r>
              <a:rPr lang="en-US" sz="2400" smtClean="0"/>
              <a:t>Algorithm fails if correct plane not part of label space</a:t>
            </a:r>
          </a:p>
        </p:txBody>
      </p:sp>
      <p:sp>
        <p:nvSpPr>
          <p:cNvPr id="4" name="Rechteck 3"/>
          <p:cNvSpPr/>
          <p:nvPr/>
        </p:nvSpPr>
        <p:spPr>
          <a:xfrm>
            <a:off x="123825" y="984250"/>
            <a:ext cx="8201025" cy="5800725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TextBox 8"/>
          <p:cNvSpPr txBox="1"/>
          <p:nvPr/>
        </p:nvSpPr>
        <p:spPr>
          <a:xfrm>
            <a:off x="1004888" y="1855787"/>
            <a:ext cx="6913562" cy="34163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600" smtClean="0"/>
              <a:t>Our algorithm: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600" smtClean="0"/>
              <a:t>Continuous optimization over the set of all planes</a:t>
            </a:r>
            <a:endParaRPr lang="en-US" sz="3200" smtClean="0"/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600" smtClean="0"/>
              <a:t>No quantization needed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600" smtClean="0"/>
              <a:t>Based on PatchMatch [Barnes et al., SIGGRAPH09]</a:t>
            </a:r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120171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485775" y="2286000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0" dirty="0" smtClean="0"/>
              <a:t>Our Algorithm</a:t>
            </a:r>
          </a:p>
        </p:txBody>
      </p:sp>
    </p:spTree>
    <p:extLst>
      <p:ext uri="{BB962C8B-B14F-4D97-AF65-F5344CB8AC3E}">
        <p14:creationId xmlns:p14="http://schemas.microsoft.com/office/powerpoint/2010/main" val="398147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708936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Basic Idea</a:t>
            </a:r>
          </a:p>
        </p:txBody>
      </p:sp>
      <p:sp>
        <p:nvSpPr>
          <p:cNvPr id="76" name="Content Placeholder 2"/>
          <p:cNvSpPr>
            <a:spLocks noGrp="1"/>
          </p:cNvSpPr>
          <p:nvPr>
            <p:ph sz="half" idx="1"/>
          </p:nvPr>
        </p:nvSpPr>
        <p:spPr>
          <a:xfrm>
            <a:off x="319088" y="1264341"/>
            <a:ext cx="7948612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Relatively large regions of pixels can be modeled by approximately the same plane.</a:t>
            </a:r>
          </a:p>
          <a:p>
            <a:pPr>
              <a:defRPr/>
            </a:pPr>
            <a:r>
              <a:rPr lang="en-US" dirty="0" smtClean="0"/>
              <a:t>Initialize each pixel with a random plane</a:t>
            </a:r>
          </a:p>
          <a:p>
            <a:pPr>
              <a:defRPr/>
            </a:pPr>
            <a:r>
              <a:rPr lang="en-US" dirty="0" smtClean="0"/>
              <a:t>At least one pixel of a region should carry a plane close to correct one:</a:t>
            </a:r>
          </a:p>
          <a:p>
            <a:pPr lvl="1">
              <a:defRPr/>
            </a:pPr>
            <a:r>
              <a:rPr lang="en-US" dirty="0" smtClean="0"/>
              <a:t>Many guesses (one per pixel)</a:t>
            </a:r>
          </a:p>
          <a:p>
            <a:pPr>
              <a:defRPr/>
            </a:pPr>
            <a:r>
              <a:rPr lang="en-US" dirty="0" smtClean="0"/>
              <a:t>A single good guess is enough - it will be propagated to neighboring pixels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072" y="4525265"/>
            <a:ext cx="2077211" cy="1818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515" y="4519009"/>
            <a:ext cx="2087806" cy="182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7058" y="4519009"/>
            <a:ext cx="2093738" cy="182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itle 1"/>
          <p:cNvSpPr txBox="1">
            <a:spLocks/>
          </p:cNvSpPr>
          <p:nvPr/>
        </p:nvSpPr>
        <p:spPr bwMode="auto">
          <a:xfrm>
            <a:off x="617311" y="6347043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400" dirty="0" smtClean="0"/>
              <a:t>Left image – </a:t>
            </a:r>
            <a:r>
              <a:rPr lang="en-US" sz="1400" dirty="0" err="1" smtClean="0"/>
              <a:t>Sawtooth</a:t>
            </a:r>
            <a:r>
              <a:rPr lang="en-US" sz="1400" dirty="0" smtClean="0"/>
              <a:t> (Middlebury)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 bwMode="auto">
          <a:xfrm>
            <a:off x="4448629" y="6333811"/>
            <a:ext cx="455022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400" smtClean="0"/>
              <a:t>Image consists of 3 planes -</a:t>
            </a:r>
          </a:p>
          <a:p>
            <a:pPr algn="ctr"/>
            <a:r>
              <a:rPr lang="en-US" sz="1400" smtClean="0"/>
              <a:t>~80.000 guesses for yellow plane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3004867" y="634704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400" dirty="0" smtClean="0"/>
              <a:t>Ground truth disparities</a:t>
            </a:r>
          </a:p>
        </p:txBody>
      </p:sp>
    </p:spTree>
    <p:extLst>
      <p:ext uri="{BB962C8B-B14F-4D97-AF65-F5344CB8AC3E}">
        <p14:creationId xmlns:p14="http://schemas.microsoft.com/office/powerpoint/2010/main" val="2861872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4863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Algorithm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93739" y="1460153"/>
            <a:ext cx="7948612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After random initialization process pixels in the following order:</a:t>
            </a:r>
          </a:p>
          <a:p>
            <a:pPr lvl="1">
              <a:defRPr/>
            </a:pPr>
            <a:r>
              <a:rPr lang="en-US" sz="2400" dirty="0" smtClean="0"/>
              <a:t>Even iterations:</a:t>
            </a:r>
          </a:p>
          <a:p>
            <a:pPr lvl="1">
              <a:defRPr/>
            </a:pPr>
            <a:endParaRPr lang="en-US" sz="2400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sz="1200" dirty="0" smtClean="0"/>
          </a:p>
          <a:p>
            <a:pPr lvl="1">
              <a:defRPr/>
            </a:pPr>
            <a:r>
              <a:rPr lang="en-US" sz="2400" dirty="0" smtClean="0"/>
              <a:t>Odd iterations:</a:t>
            </a:r>
            <a:endParaRPr lang="en-US" sz="2400" dirty="0"/>
          </a:p>
          <a:p>
            <a:pPr lvl="2">
              <a:defRPr/>
            </a:pPr>
            <a:r>
              <a:rPr lang="en-US" sz="2400" dirty="0" smtClean="0"/>
              <a:t>Reverse order</a:t>
            </a:r>
          </a:p>
          <a:p>
            <a:pPr>
              <a:defRPr/>
            </a:pPr>
            <a:r>
              <a:rPr lang="en-US" dirty="0" smtClean="0"/>
              <a:t>We run 3 iterations</a:t>
            </a:r>
            <a:endParaRPr lang="en-US" dirty="0"/>
          </a:p>
        </p:txBody>
      </p:sp>
      <p:grpSp>
        <p:nvGrpSpPr>
          <p:cNvPr id="54" name="Gruppieren 53"/>
          <p:cNvGrpSpPr/>
          <p:nvPr/>
        </p:nvGrpSpPr>
        <p:grpSpPr>
          <a:xfrm>
            <a:off x="351401" y="2962310"/>
            <a:ext cx="8055999" cy="1773533"/>
            <a:chOff x="783201" y="2492410"/>
            <a:chExt cx="7250452" cy="1615143"/>
          </a:xfrm>
        </p:grpSpPr>
        <p:sp>
          <p:nvSpPr>
            <p:cNvPr id="3" name="Rechteck 2"/>
            <p:cNvSpPr/>
            <p:nvPr/>
          </p:nvSpPr>
          <p:spPr>
            <a:xfrm>
              <a:off x="2158780" y="2492426"/>
              <a:ext cx="2119086" cy="1255486"/>
            </a:xfrm>
            <a:prstGeom prst="rect">
              <a:avLst/>
            </a:prstGeom>
            <a:solidFill>
              <a:schemeClr val="accent1">
                <a:alpha val="18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Gerade Verbindung mit Pfeil 6"/>
            <p:cNvCxnSpPr/>
            <p:nvPr/>
          </p:nvCxnSpPr>
          <p:spPr>
            <a:xfrm>
              <a:off x="2239517" y="2634621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/>
            <p:cNvCxnSpPr/>
            <p:nvPr/>
          </p:nvCxnSpPr>
          <p:spPr>
            <a:xfrm>
              <a:off x="2239501" y="3106142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mit Pfeil 27"/>
            <p:cNvCxnSpPr/>
            <p:nvPr/>
          </p:nvCxnSpPr>
          <p:spPr>
            <a:xfrm>
              <a:off x="2234723" y="3577668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/>
            <p:cNvCxnSpPr/>
            <p:nvPr/>
          </p:nvCxnSpPr>
          <p:spPr>
            <a:xfrm>
              <a:off x="3265824" y="3577636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flipH="1">
              <a:off x="2239517" y="2634605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mit Pfeil 35"/>
            <p:cNvCxnSpPr/>
            <p:nvPr/>
          </p:nvCxnSpPr>
          <p:spPr>
            <a:xfrm flipH="1">
              <a:off x="2215723" y="3108440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mit Pfeil 48"/>
            <p:cNvCxnSpPr/>
            <p:nvPr/>
          </p:nvCxnSpPr>
          <p:spPr>
            <a:xfrm flipV="1">
              <a:off x="4187494" y="2634605"/>
              <a:ext cx="596624" cy="943047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 Verbindung mit Pfeil 62"/>
            <p:cNvCxnSpPr/>
            <p:nvPr/>
          </p:nvCxnSpPr>
          <p:spPr>
            <a:xfrm flipV="1">
              <a:off x="4533366" y="2984639"/>
              <a:ext cx="26897" cy="47161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mit Pfeil 67"/>
            <p:cNvCxnSpPr/>
            <p:nvPr/>
          </p:nvCxnSpPr>
          <p:spPr>
            <a:xfrm>
              <a:off x="3782517" y="3577652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mit Pfeil 68"/>
            <p:cNvCxnSpPr/>
            <p:nvPr/>
          </p:nvCxnSpPr>
          <p:spPr>
            <a:xfrm>
              <a:off x="2746782" y="3577652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mit Pfeil 69"/>
            <p:cNvCxnSpPr/>
            <p:nvPr/>
          </p:nvCxnSpPr>
          <p:spPr>
            <a:xfrm>
              <a:off x="3263459" y="3106214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 Verbindung mit Pfeil 70"/>
            <p:cNvCxnSpPr/>
            <p:nvPr/>
          </p:nvCxnSpPr>
          <p:spPr>
            <a:xfrm>
              <a:off x="3780152" y="3106230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 Verbindung mit Pfeil 71"/>
            <p:cNvCxnSpPr/>
            <p:nvPr/>
          </p:nvCxnSpPr>
          <p:spPr>
            <a:xfrm>
              <a:off x="2744417" y="3106230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 Verbindung mit Pfeil 72"/>
            <p:cNvCxnSpPr/>
            <p:nvPr/>
          </p:nvCxnSpPr>
          <p:spPr>
            <a:xfrm>
              <a:off x="3263475" y="2632411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mit Pfeil 73"/>
            <p:cNvCxnSpPr/>
            <p:nvPr/>
          </p:nvCxnSpPr>
          <p:spPr>
            <a:xfrm>
              <a:off x="3780168" y="2632427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 Verbindung mit Pfeil 74"/>
            <p:cNvCxnSpPr/>
            <p:nvPr/>
          </p:nvCxnSpPr>
          <p:spPr>
            <a:xfrm>
              <a:off x="2744433" y="2632427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rade Verbindung mit Pfeil 76"/>
            <p:cNvCxnSpPr/>
            <p:nvPr/>
          </p:nvCxnSpPr>
          <p:spPr>
            <a:xfrm flipH="1">
              <a:off x="3761132" y="2724604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rade Verbindung mit Pfeil 78"/>
            <p:cNvCxnSpPr/>
            <p:nvPr/>
          </p:nvCxnSpPr>
          <p:spPr>
            <a:xfrm flipH="1">
              <a:off x="3237328" y="2848432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 Verbindung mit Pfeil 79"/>
            <p:cNvCxnSpPr/>
            <p:nvPr/>
          </p:nvCxnSpPr>
          <p:spPr>
            <a:xfrm flipH="1">
              <a:off x="2720667" y="2974641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mit Pfeil 80"/>
            <p:cNvCxnSpPr/>
            <p:nvPr/>
          </p:nvCxnSpPr>
          <p:spPr>
            <a:xfrm flipH="1">
              <a:off x="3761148" y="3191296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mit Pfeil 81"/>
            <p:cNvCxnSpPr/>
            <p:nvPr/>
          </p:nvCxnSpPr>
          <p:spPr>
            <a:xfrm flipH="1">
              <a:off x="3237344" y="3315124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 Verbindung mit Pfeil 82"/>
            <p:cNvCxnSpPr/>
            <p:nvPr/>
          </p:nvCxnSpPr>
          <p:spPr>
            <a:xfrm flipH="1">
              <a:off x="2720683" y="3441333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Gerade Verbindung mit Pfeil 83"/>
            <p:cNvCxnSpPr/>
            <p:nvPr/>
          </p:nvCxnSpPr>
          <p:spPr>
            <a:xfrm flipV="1">
              <a:off x="4376171" y="3232299"/>
              <a:ext cx="26897" cy="47161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hteck 84"/>
            <p:cNvSpPr/>
            <p:nvPr/>
          </p:nvSpPr>
          <p:spPr>
            <a:xfrm>
              <a:off x="4702206" y="2492410"/>
              <a:ext cx="2119086" cy="1255486"/>
            </a:xfrm>
            <a:prstGeom prst="rect">
              <a:avLst/>
            </a:prstGeom>
            <a:solidFill>
              <a:schemeClr val="accent1">
                <a:alpha val="18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Gerade Verbindung mit Pfeil 85"/>
            <p:cNvCxnSpPr/>
            <p:nvPr/>
          </p:nvCxnSpPr>
          <p:spPr>
            <a:xfrm>
              <a:off x="4782943" y="2634605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Gerade Verbindung mit Pfeil 86"/>
            <p:cNvCxnSpPr/>
            <p:nvPr/>
          </p:nvCxnSpPr>
          <p:spPr>
            <a:xfrm>
              <a:off x="4782927" y="3106126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Gerade Verbindung mit Pfeil 87"/>
            <p:cNvCxnSpPr/>
            <p:nvPr/>
          </p:nvCxnSpPr>
          <p:spPr>
            <a:xfrm>
              <a:off x="4778149" y="3577652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Gerade Verbindung mit Pfeil 88"/>
            <p:cNvCxnSpPr/>
            <p:nvPr/>
          </p:nvCxnSpPr>
          <p:spPr>
            <a:xfrm>
              <a:off x="5809250" y="3577620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Gerade Verbindung mit Pfeil 89"/>
            <p:cNvCxnSpPr/>
            <p:nvPr/>
          </p:nvCxnSpPr>
          <p:spPr>
            <a:xfrm flipH="1">
              <a:off x="4782943" y="2634589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Gerade Verbindung mit Pfeil 90"/>
            <p:cNvCxnSpPr/>
            <p:nvPr/>
          </p:nvCxnSpPr>
          <p:spPr>
            <a:xfrm flipH="1">
              <a:off x="4759149" y="3108424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Gerade Verbindung mit Pfeil 91"/>
            <p:cNvCxnSpPr/>
            <p:nvPr/>
          </p:nvCxnSpPr>
          <p:spPr>
            <a:xfrm>
              <a:off x="6325943" y="3577636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Gerade Verbindung mit Pfeil 92"/>
            <p:cNvCxnSpPr/>
            <p:nvPr/>
          </p:nvCxnSpPr>
          <p:spPr>
            <a:xfrm>
              <a:off x="5290208" y="3577636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rade Verbindung mit Pfeil 93"/>
            <p:cNvCxnSpPr/>
            <p:nvPr/>
          </p:nvCxnSpPr>
          <p:spPr>
            <a:xfrm>
              <a:off x="5806885" y="3106198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Gerade Verbindung mit Pfeil 94"/>
            <p:cNvCxnSpPr/>
            <p:nvPr/>
          </p:nvCxnSpPr>
          <p:spPr>
            <a:xfrm>
              <a:off x="6323578" y="3106214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rade Verbindung mit Pfeil 95"/>
            <p:cNvCxnSpPr/>
            <p:nvPr/>
          </p:nvCxnSpPr>
          <p:spPr>
            <a:xfrm>
              <a:off x="5287843" y="3106214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Gerade Verbindung mit Pfeil 96"/>
            <p:cNvCxnSpPr/>
            <p:nvPr/>
          </p:nvCxnSpPr>
          <p:spPr>
            <a:xfrm>
              <a:off x="5806901" y="2632395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 Verbindung mit Pfeil 97"/>
            <p:cNvCxnSpPr/>
            <p:nvPr/>
          </p:nvCxnSpPr>
          <p:spPr>
            <a:xfrm>
              <a:off x="6323594" y="2632411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Gerade Verbindung mit Pfeil 98"/>
            <p:cNvCxnSpPr/>
            <p:nvPr/>
          </p:nvCxnSpPr>
          <p:spPr>
            <a:xfrm>
              <a:off x="5287859" y="2632411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 Verbindung mit Pfeil 99"/>
            <p:cNvCxnSpPr/>
            <p:nvPr/>
          </p:nvCxnSpPr>
          <p:spPr>
            <a:xfrm flipH="1">
              <a:off x="6304558" y="2724588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 Verbindung mit Pfeil 100"/>
            <p:cNvCxnSpPr/>
            <p:nvPr/>
          </p:nvCxnSpPr>
          <p:spPr>
            <a:xfrm flipH="1">
              <a:off x="5780754" y="2848416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 Verbindung mit Pfeil 101"/>
            <p:cNvCxnSpPr/>
            <p:nvPr/>
          </p:nvCxnSpPr>
          <p:spPr>
            <a:xfrm flipH="1">
              <a:off x="5264093" y="2974625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 Verbindung mit Pfeil 102"/>
            <p:cNvCxnSpPr/>
            <p:nvPr/>
          </p:nvCxnSpPr>
          <p:spPr>
            <a:xfrm flipH="1">
              <a:off x="6304574" y="3191280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 Verbindung mit Pfeil 103"/>
            <p:cNvCxnSpPr/>
            <p:nvPr/>
          </p:nvCxnSpPr>
          <p:spPr>
            <a:xfrm flipH="1">
              <a:off x="5780770" y="3315108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 Verbindung mit Pfeil 104"/>
            <p:cNvCxnSpPr/>
            <p:nvPr/>
          </p:nvCxnSpPr>
          <p:spPr>
            <a:xfrm flipH="1">
              <a:off x="5264109" y="3441317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Ellipse 77"/>
            <p:cNvSpPr/>
            <p:nvPr/>
          </p:nvSpPr>
          <p:spPr>
            <a:xfrm>
              <a:off x="2234723" y="2554520"/>
              <a:ext cx="170068" cy="170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6575025" y="3492586"/>
              <a:ext cx="170068" cy="1700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TextBox 8"/>
            <p:cNvSpPr txBox="1"/>
            <p:nvPr/>
          </p:nvSpPr>
          <p:spPr>
            <a:xfrm>
              <a:off x="783201" y="2530920"/>
              <a:ext cx="994795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dirty="0" smtClean="0"/>
                <a:t>Start</a:t>
              </a:r>
              <a:endParaRPr lang="en-US" sz="2400" dirty="0"/>
            </a:p>
          </p:txBody>
        </p:sp>
        <p:cxnSp>
          <p:nvCxnSpPr>
            <p:cNvPr id="110" name="Gerade Verbindung mit Pfeil 109"/>
            <p:cNvCxnSpPr>
              <a:endCxn id="78" idx="2"/>
            </p:cNvCxnSpPr>
            <p:nvPr/>
          </p:nvCxnSpPr>
          <p:spPr>
            <a:xfrm flipV="1">
              <a:off x="1800108" y="2639554"/>
              <a:ext cx="434615" cy="12154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8"/>
            <p:cNvSpPr txBox="1"/>
            <p:nvPr/>
          </p:nvSpPr>
          <p:spPr>
            <a:xfrm>
              <a:off x="7038858" y="3258713"/>
              <a:ext cx="994795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dirty="0" smtClean="0"/>
                <a:t>End</a:t>
              </a:r>
              <a:endParaRPr lang="en-US" sz="2400" dirty="0"/>
            </a:p>
          </p:txBody>
        </p:sp>
        <p:cxnSp>
          <p:nvCxnSpPr>
            <p:cNvPr id="113" name="Gerade Verbindung mit Pfeil 112"/>
            <p:cNvCxnSpPr>
              <a:endCxn id="108" idx="6"/>
            </p:cNvCxnSpPr>
            <p:nvPr/>
          </p:nvCxnSpPr>
          <p:spPr>
            <a:xfrm flipH="1">
              <a:off x="6745093" y="3544813"/>
              <a:ext cx="293765" cy="3280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itle 1"/>
            <p:cNvSpPr txBox="1">
              <a:spLocks/>
            </p:cNvSpPr>
            <p:nvPr/>
          </p:nvSpPr>
          <p:spPr bwMode="auto">
            <a:xfrm>
              <a:off x="1899064" y="3755170"/>
              <a:ext cx="2661199" cy="352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 kern="1200">
                  <a:solidFill>
                    <a:schemeClr val="tx1"/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  <a:lvl2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en-US" sz="1400" dirty="0" smtClean="0"/>
                <a:t>Left Disparity Map</a:t>
              </a:r>
            </a:p>
          </p:txBody>
        </p:sp>
        <p:sp>
          <p:nvSpPr>
            <p:cNvPr id="116" name="Title 1"/>
            <p:cNvSpPr txBox="1">
              <a:spLocks/>
            </p:cNvSpPr>
            <p:nvPr/>
          </p:nvSpPr>
          <p:spPr bwMode="auto">
            <a:xfrm>
              <a:off x="4468045" y="3755173"/>
              <a:ext cx="2661199" cy="352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 kern="1200">
                  <a:solidFill>
                    <a:schemeClr val="tx1"/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  <a:lvl2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en-US" sz="1400" dirty="0" smtClean="0"/>
                <a:t>Right Disparity Map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71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4863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Algorithm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93739" y="1460153"/>
            <a:ext cx="7948612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After random initialization process pixels in the following order:</a:t>
            </a:r>
          </a:p>
          <a:p>
            <a:pPr lvl="1">
              <a:defRPr/>
            </a:pPr>
            <a:r>
              <a:rPr lang="en-US" sz="2400" dirty="0" smtClean="0"/>
              <a:t>Even iterations:</a:t>
            </a:r>
          </a:p>
          <a:p>
            <a:pPr lvl="1">
              <a:defRPr/>
            </a:pPr>
            <a:endParaRPr lang="en-US" sz="2400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sz="1200" dirty="0" smtClean="0"/>
          </a:p>
          <a:p>
            <a:pPr lvl="1">
              <a:defRPr/>
            </a:pPr>
            <a:r>
              <a:rPr lang="en-US" sz="2400" dirty="0" smtClean="0"/>
              <a:t>Odd iterations:</a:t>
            </a:r>
            <a:endParaRPr lang="en-US" sz="2400" dirty="0"/>
          </a:p>
          <a:p>
            <a:pPr lvl="2">
              <a:defRPr/>
            </a:pPr>
            <a:r>
              <a:rPr lang="en-US" sz="2400" dirty="0" smtClean="0"/>
              <a:t>Reverse order</a:t>
            </a:r>
          </a:p>
          <a:p>
            <a:pPr>
              <a:defRPr/>
            </a:pPr>
            <a:r>
              <a:rPr lang="en-US" dirty="0" smtClean="0"/>
              <a:t>We run 3 iterations</a:t>
            </a:r>
            <a:endParaRPr lang="en-US" dirty="0"/>
          </a:p>
        </p:txBody>
      </p:sp>
      <p:grpSp>
        <p:nvGrpSpPr>
          <p:cNvPr id="54" name="Gruppieren 53"/>
          <p:cNvGrpSpPr/>
          <p:nvPr/>
        </p:nvGrpSpPr>
        <p:grpSpPr>
          <a:xfrm>
            <a:off x="351401" y="2962310"/>
            <a:ext cx="8055999" cy="1773533"/>
            <a:chOff x="783201" y="2492410"/>
            <a:chExt cx="7250452" cy="1615143"/>
          </a:xfrm>
        </p:grpSpPr>
        <p:sp>
          <p:nvSpPr>
            <p:cNvPr id="3" name="Rechteck 2"/>
            <p:cNvSpPr/>
            <p:nvPr/>
          </p:nvSpPr>
          <p:spPr>
            <a:xfrm>
              <a:off x="2158780" y="2492426"/>
              <a:ext cx="2119086" cy="1255486"/>
            </a:xfrm>
            <a:prstGeom prst="rect">
              <a:avLst/>
            </a:prstGeom>
            <a:solidFill>
              <a:schemeClr val="accent1">
                <a:alpha val="18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Gerade Verbindung mit Pfeil 6"/>
            <p:cNvCxnSpPr/>
            <p:nvPr/>
          </p:nvCxnSpPr>
          <p:spPr>
            <a:xfrm>
              <a:off x="2239517" y="2634621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/>
            <p:cNvCxnSpPr/>
            <p:nvPr/>
          </p:nvCxnSpPr>
          <p:spPr>
            <a:xfrm>
              <a:off x="2239501" y="3106142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mit Pfeil 27"/>
            <p:cNvCxnSpPr/>
            <p:nvPr/>
          </p:nvCxnSpPr>
          <p:spPr>
            <a:xfrm>
              <a:off x="2234723" y="3577668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Gerade Verbindung mit Pfeil 28"/>
            <p:cNvCxnSpPr/>
            <p:nvPr/>
          </p:nvCxnSpPr>
          <p:spPr>
            <a:xfrm>
              <a:off x="3265824" y="3577636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Gerade Verbindung mit Pfeil 29"/>
            <p:cNvCxnSpPr/>
            <p:nvPr/>
          </p:nvCxnSpPr>
          <p:spPr>
            <a:xfrm flipH="1">
              <a:off x="2239517" y="2634605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Gerade Verbindung mit Pfeil 35"/>
            <p:cNvCxnSpPr/>
            <p:nvPr/>
          </p:nvCxnSpPr>
          <p:spPr>
            <a:xfrm flipH="1">
              <a:off x="2215723" y="3108440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Gerade Verbindung mit Pfeil 48"/>
            <p:cNvCxnSpPr/>
            <p:nvPr/>
          </p:nvCxnSpPr>
          <p:spPr>
            <a:xfrm flipV="1">
              <a:off x="4187494" y="2634605"/>
              <a:ext cx="596624" cy="943047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 Verbindung mit Pfeil 62"/>
            <p:cNvCxnSpPr/>
            <p:nvPr/>
          </p:nvCxnSpPr>
          <p:spPr>
            <a:xfrm flipV="1">
              <a:off x="4533366" y="2984639"/>
              <a:ext cx="26897" cy="47161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mit Pfeil 67"/>
            <p:cNvCxnSpPr/>
            <p:nvPr/>
          </p:nvCxnSpPr>
          <p:spPr>
            <a:xfrm>
              <a:off x="3782517" y="3577652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mit Pfeil 68"/>
            <p:cNvCxnSpPr/>
            <p:nvPr/>
          </p:nvCxnSpPr>
          <p:spPr>
            <a:xfrm>
              <a:off x="2746782" y="3577652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Gerade Verbindung mit Pfeil 69"/>
            <p:cNvCxnSpPr/>
            <p:nvPr/>
          </p:nvCxnSpPr>
          <p:spPr>
            <a:xfrm>
              <a:off x="3263459" y="3106214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Gerade Verbindung mit Pfeil 70"/>
            <p:cNvCxnSpPr/>
            <p:nvPr/>
          </p:nvCxnSpPr>
          <p:spPr>
            <a:xfrm>
              <a:off x="3780152" y="3106230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Gerade Verbindung mit Pfeil 71"/>
            <p:cNvCxnSpPr/>
            <p:nvPr/>
          </p:nvCxnSpPr>
          <p:spPr>
            <a:xfrm>
              <a:off x="2744417" y="3106230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Gerade Verbindung mit Pfeil 72"/>
            <p:cNvCxnSpPr/>
            <p:nvPr/>
          </p:nvCxnSpPr>
          <p:spPr>
            <a:xfrm>
              <a:off x="3263475" y="2632411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Gerade Verbindung mit Pfeil 73"/>
            <p:cNvCxnSpPr/>
            <p:nvPr/>
          </p:nvCxnSpPr>
          <p:spPr>
            <a:xfrm>
              <a:off x="3780168" y="2632427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Gerade Verbindung mit Pfeil 74"/>
            <p:cNvCxnSpPr/>
            <p:nvPr/>
          </p:nvCxnSpPr>
          <p:spPr>
            <a:xfrm>
              <a:off x="2744433" y="2632427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Gerade Verbindung mit Pfeil 76"/>
            <p:cNvCxnSpPr/>
            <p:nvPr/>
          </p:nvCxnSpPr>
          <p:spPr>
            <a:xfrm flipH="1">
              <a:off x="3761132" y="2724604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Gerade Verbindung mit Pfeil 78"/>
            <p:cNvCxnSpPr/>
            <p:nvPr/>
          </p:nvCxnSpPr>
          <p:spPr>
            <a:xfrm flipH="1">
              <a:off x="3237328" y="2848432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Gerade Verbindung mit Pfeil 79"/>
            <p:cNvCxnSpPr/>
            <p:nvPr/>
          </p:nvCxnSpPr>
          <p:spPr>
            <a:xfrm flipH="1">
              <a:off x="2720667" y="2974641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Gerade Verbindung mit Pfeil 80"/>
            <p:cNvCxnSpPr/>
            <p:nvPr/>
          </p:nvCxnSpPr>
          <p:spPr>
            <a:xfrm flipH="1">
              <a:off x="3761148" y="3191296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Gerade Verbindung mit Pfeil 81"/>
            <p:cNvCxnSpPr/>
            <p:nvPr/>
          </p:nvCxnSpPr>
          <p:spPr>
            <a:xfrm flipH="1">
              <a:off x="3237344" y="3315124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 Verbindung mit Pfeil 82"/>
            <p:cNvCxnSpPr/>
            <p:nvPr/>
          </p:nvCxnSpPr>
          <p:spPr>
            <a:xfrm flipH="1">
              <a:off x="2720683" y="3441333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Gerade Verbindung mit Pfeil 83"/>
            <p:cNvCxnSpPr/>
            <p:nvPr/>
          </p:nvCxnSpPr>
          <p:spPr>
            <a:xfrm flipV="1">
              <a:off x="4376171" y="3232299"/>
              <a:ext cx="26897" cy="47161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Rechteck 84"/>
            <p:cNvSpPr/>
            <p:nvPr/>
          </p:nvSpPr>
          <p:spPr>
            <a:xfrm>
              <a:off x="4702206" y="2492410"/>
              <a:ext cx="2119086" cy="1255486"/>
            </a:xfrm>
            <a:prstGeom prst="rect">
              <a:avLst/>
            </a:prstGeom>
            <a:solidFill>
              <a:schemeClr val="accent1">
                <a:alpha val="18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6" name="Gerade Verbindung mit Pfeil 85"/>
            <p:cNvCxnSpPr/>
            <p:nvPr/>
          </p:nvCxnSpPr>
          <p:spPr>
            <a:xfrm>
              <a:off x="4782943" y="2634605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Gerade Verbindung mit Pfeil 86"/>
            <p:cNvCxnSpPr/>
            <p:nvPr/>
          </p:nvCxnSpPr>
          <p:spPr>
            <a:xfrm>
              <a:off x="4782927" y="3106126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Gerade Verbindung mit Pfeil 87"/>
            <p:cNvCxnSpPr/>
            <p:nvPr/>
          </p:nvCxnSpPr>
          <p:spPr>
            <a:xfrm>
              <a:off x="4778149" y="3577652"/>
              <a:ext cx="1962150" cy="0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Gerade Verbindung mit Pfeil 88"/>
            <p:cNvCxnSpPr/>
            <p:nvPr/>
          </p:nvCxnSpPr>
          <p:spPr>
            <a:xfrm>
              <a:off x="5809250" y="3577620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Gerade Verbindung mit Pfeil 89"/>
            <p:cNvCxnSpPr/>
            <p:nvPr/>
          </p:nvCxnSpPr>
          <p:spPr>
            <a:xfrm flipH="1">
              <a:off x="4782943" y="2634589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Gerade Verbindung mit Pfeil 90"/>
            <p:cNvCxnSpPr/>
            <p:nvPr/>
          </p:nvCxnSpPr>
          <p:spPr>
            <a:xfrm flipH="1">
              <a:off x="4759149" y="3108424"/>
              <a:ext cx="1962119" cy="471521"/>
            </a:xfrm>
            <a:prstGeom prst="straightConnector1">
              <a:avLst/>
            </a:prstGeom>
            <a:ln w="19050"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Gerade Verbindung mit Pfeil 91"/>
            <p:cNvCxnSpPr/>
            <p:nvPr/>
          </p:nvCxnSpPr>
          <p:spPr>
            <a:xfrm>
              <a:off x="6325943" y="3577636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Gerade Verbindung mit Pfeil 92"/>
            <p:cNvCxnSpPr/>
            <p:nvPr/>
          </p:nvCxnSpPr>
          <p:spPr>
            <a:xfrm>
              <a:off x="5290208" y="3577636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Gerade Verbindung mit Pfeil 93"/>
            <p:cNvCxnSpPr/>
            <p:nvPr/>
          </p:nvCxnSpPr>
          <p:spPr>
            <a:xfrm>
              <a:off x="5806885" y="3106198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Gerade Verbindung mit Pfeil 94"/>
            <p:cNvCxnSpPr/>
            <p:nvPr/>
          </p:nvCxnSpPr>
          <p:spPr>
            <a:xfrm>
              <a:off x="6323578" y="3106214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Gerade Verbindung mit Pfeil 95"/>
            <p:cNvCxnSpPr/>
            <p:nvPr/>
          </p:nvCxnSpPr>
          <p:spPr>
            <a:xfrm>
              <a:off x="5287843" y="3106214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Gerade Verbindung mit Pfeil 96"/>
            <p:cNvCxnSpPr/>
            <p:nvPr/>
          </p:nvCxnSpPr>
          <p:spPr>
            <a:xfrm>
              <a:off x="5806901" y="2632395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Gerade Verbindung mit Pfeil 97"/>
            <p:cNvCxnSpPr/>
            <p:nvPr/>
          </p:nvCxnSpPr>
          <p:spPr>
            <a:xfrm>
              <a:off x="6323594" y="2632411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Gerade Verbindung mit Pfeil 98"/>
            <p:cNvCxnSpPr/>
            <p:nvPr/>
          </p:nvCxnSpPr>
          <p:spPr>
            <a:xfrm>
              <a:off x="5287859" y="2632411"/>
              <a:ext cx="59500" cy="32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Gerade Verbindung mit Pfeil 99"/>
            <p:cNvCxnSpPr/>
            <p:nvPr/>
          </p:nvCxnSpPr>
          <p:spPr>
            <a:xfrm flipH="1">
              <a:off x="6304558" y="2724588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Gerade Verbindung mit Pfeil 100"/>
            <p:cNvCxnSpPr/>
            <p:nvPr/>
          </p:nvCxnSpPr>
          <p:spPr>
            <a:xfrm flipH="1">
              <a:off x="5780754" y="2848416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Gerade Verbindung mit Pfeil 101"/>
            <p:cNvCxnSpPr/>
            <p:nvPr/>
          </p:nvCxnSpPr>
          <p:spPr>
            <a:xfrm flipH="1">
              <a:off x="5264093" y="2974625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Gerade Verbindung mit Pfeil 102"/>
            <p:cNvCxnSpPr/>
            <p:nvPr/>
          </p:nvCxnSpPr>
          <p:spPr>
            <a:xfrm flipH="1">
              <a:off x="6304574" y="3191280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Gerade Verbindung mit Pfeil 103"/>
            <p:cNvCxnSpPr/>
            <p:nvPr/>
          </p:nvCxnSpPr>
          <p:spPr>
            <a:xfrm flipH="1">
              <a:off x="5780770" y="3315108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Gerade Verbindung mit Pfeil 104"/>
            <p:cNvCxnSpPr/>
            <p:nvPr/>
          </p:nvCxnSpPr>
          <p:spPr>
            <a:xfrm flipH="1">
              <a:off x="5264109" y="3441317"/>
              <a:ext cx="61878" cy="15969"/>
            </a:xfrm>
            <a:prstGeom prst="straightConnector1">
              <a:avLst/>
            </a:prstGeom>
            <a:ln w="19050"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Ellipse 77"/>
            <p:cNvSpPr/>
            <p:nvPr/>
          </p:nvSpPr>
          <p:spPr>
            <a:xfrm>
              <a:off x="2234723" y="2554520"/>
              <a:ext cx="170068" cy="170068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Ellipse 107"/>
            <p:cNvSpPr/>
            <p:nvPr/>
          </p:nvSpPr>
          <p:spPr>
            <a:xfrm>
              <a:off x="6575025" y="3492586"/>
              <a:ext cx="170068" cy="17006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TextBox 8"/>
            <p:cNvSpPr txBox="1"/>
            <p:nvPr/>
          </p:nvSpPr>
          <p:spPr>
            <a:xfrm>
              <a:off x="783201" y="2530920"/>
              <a:ext cx="994795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dirty="0" smtClean="0"/>
                <a:t>Start</a:t>
              </a:r>
              <a:endParaRPr lang="en-US" sz="2400" dirty="0"/>
            </a:p>
          </p:txBody>
        </p:sp>
        <p:cxnSp>
          <p:nvCxnSpPr>
            <p:cNvPr id="110" name="Gerade Verbindung mit Pfeil 109"/>
            <p:cNvCxnSpPr>
              <a:endCxn id="78" idx="2"/>
            </p:cNvCxnSpPr>
            <p:nvPr/>
          </p:nvCxnSpPr>
          <p:spPr>
            <a:xfrm flipV="1">
              <a:off x="1800108" y="2639554"/>
              <a:ext cx="434615" cy="121549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TextBox 8"/>
            <p:cNvSpPr txBox="1"/>
            <p:nvPr/>
          </p:nvSpPr>
          <p:spPr>
            <a:xfrm>
              <a:off x="7038858" y="3258713"/>
              <a:ext cx="994795" cy="52322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dirty="0" smtClean="0"/>
                <a:t>End</a:t>
              </a:r>
              <a:endParaRPr lang="en-US" sz="2400" dirty="0"/>
            </a:p>
          </p:txBody>
        </p:sp>
        <p:cxnSp>
          <p:nvCxnSpPr>
            <p:cNvPr id="113" name="Gerade Verbindung mit Pfeil 112"/>
            <p:cNvCxnSpPr>
              <a:endCxn id="108" idx="6"/>
            </p:cNvCxnSpPr>
            <p:nvPr/>
          </p:nvCxnSpPr>
          <p:spPr>
            <a:xfrm flipH="1">
              <a:off x="6745093" y="3544813"/>
              <a:ext cx="293765" cy="3280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itle 1"/>
            <p:cNvSpPr txBox="1">
              <a:spLocks/>
            </p:cNvSpPr>
            <p:nvPr/>
          </p:nvSpPr>
          <p:spPr bwMode="auto">
            <a:xfrm>
              <a:off x="1899064" y="3755170"/>
              <a:ext cx="2661199" cy="352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 kern="1200">
                  <a:solidFill>
                    <a:schemeClr val="tx1"/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  <a:lvl2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en-US" sz="1400" dirty="0" smtClean="0"/>
                <a:t>Left Disparity Map</a:t>
              </a:r>
            </a:p>
          </p:txBody>
        </p:sp>
        <p:sp>
          <p:nvSpPr>
            <p:cNvPr id="116" name="Title 1"/>
            <p:cNvSpPr txBox="1">
              <a:spLocks/>
            </p:cNvSpPr>
            <p:nvPr/>
          </p:nvSpPr>
          <p:spPr bwMode="auto">
            <a:xfrm>
              <a:off x="4468045" y="3755173"/>
              <a:ext cx="2661199" cy="3523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 kern="1200">
                  <a:solidFill>
                    <a:schemeClr val="tx1"/>
                  </a:solidFill>
                  <a:latin typeface="Arial" pitchFamily="34" charset="0"/>
                  <a:ea typeface="+mj-ea"/>
                  <a:cs typeface="Arial" pitchFamily="34" charset="0"/>
                </a:defRPr>
              </a:lvl1pPr>
              <a:lvl2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/>
              <a:r>
                <a:rPr lang="en-US" sz="1400" dirty="0" smtClean="0"/>
                <a:t>Right Disparity Map</a:t>
              </a:r>
            </a:p>
          </p:txBody>
        </p:sp>
      </p:grpSp>
      <p:sp>
        <p:nvSpPr>
          <p:cNvPr id="58" name="Rechteck 57"/>
          <p:cNvSpPr/>
          <p:nvPr/>
        </p:nvSpPr>
        <p:spPr>
          <a:xfrm>
            <a:off x="123825" y="923925"/>
            <a:ext cx="8201025" cy="563880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TextBox 8"/>
          <p:cNvSpPr txBox="1"/>
          <p:nvPr/>
        </p:nvSpPr>
        <p:spPr>
          <a:xfrm>
            <a:off x="254001" y="2095285"/>
            <a:ext cx="8193314" cy="286232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3600" dirty="0" smtClean="0"/>
              <a:t>Run the following pipeline for each pixel </a:t>
            </a:r>
            <a:r>
              <a:rPr lang="en-US" sz="3600" i="1" dirty="0" smtClean="0"/>
              <a:t>p</a:t>
            </a:r>
            <a:r>
              <a:rPr lang="en-US" sz="3600" dirty="0" smtClean="0"/>
              <a:t>: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3600" dirty="0" smtClean="0"/>
              <a:t>Spatial propagation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3600" dirty="0" smtClean="0"/>
              <a:t>View propagation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3600" dirty="0" smtClean="0"/>
              <a:t>Temporal propagation</a:t>
            </a:r>
          </a:p>
          <a:p>
            <a:pPr marL="857250" lvl="1" indent="-457200">
              <a:buFont typeface="+mj-lt"/>
              <a:buAutoNum type="arabicPeriod"/>
              <a:defRPr/>
            </a:pPr>
            <a:r>
              <a:rPr lang="en-US" sz="3600" dirty="0" smtClean="0"/>
              <a:t>Plane refinement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22402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Spatial Propagation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17113"/>
            <a:ext cx="7948612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Look at the current pixel </a:t>
            </a:r>
            <a:r>
              <a:rPr lang="en-US" i="1" dirty="0" smtClean="0"/>
              <a:t>p</a:t>
            </a:r>
            <a:r>
              <a:rPr lang="en-US" dirty="0" smtClean="0"/>
              <a:t>’s spatial neighbors</a:t>
            </a:r>
            <a:r>
              <a:rPr lang="en-US" i="1" dirty="0" smtClean="0"/>
              <a:t>.</a:t>
            </a:r>
          </a:p>
          <a:p>
            <a:pPr>
              <a:defRPr/>
            </a:pPr>
            <a:r>
              <a:rPr lang="en-US" dirty="0" smtClean="0"/>
              <a:t>Check if assigning </a:t>
            </a:r>
            <a:r>
              <a:rPr lang="en-US" i="1" dirty="0"/>
              <a:t>p </a:t>
            </a:r>
            <a:r>
              <a:rPr lang="en-US" dirty="0" smtClean="0"/>
              <a:t>to a spatial neighbor's plane leads to lower aggregated costs.</a:t>
            </a:r>
          </a:p>
        </p:txBody>
      </p:sp>
      <p:pic>
        <p:nvPicPr>
          <p:cNvPr id="9831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840" y="3162201"/>
            <a:ext cx="6783411" cy="280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831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46" y="4025801"/>
            <a:ext cx="1905653" cy="157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4" name="Title 1"/>
          <p:cNvSpPr txBox="1">
            <a:spLocks/>
          </p:cNvSpPr>
          <p:nvPr/>
        </p:nvSpPr>
        <p:spPr bwMode="auto">
          <a:xfrm>
            <a:off x="-1894" y="5603207"/>
            <a:ext cx="215073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Reindeer (Middlebury)</a:t>
            </a:r>
          </a:p>
        </p:txBody>
      </p:sp>
      <p:sp>
        <p:nvSpPr>
          <p:cNvPr id="171" name="Title 1"/>
          <p:cNvSpPr txBox="1">
            <a:spLocks/>
          </p:cNvSpPr>
          <p:nvPr/>
        </p:nvSpPr>
        <p:spPr bwMode="auto">
          <a:xfrm>
            <a:off x="2398405" y="6060407"/>
            <a:ext cx="6176427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and right disparity maps (intermediate step of iteration 1)</a:t>
            </a:r>
          </a:p>
        </p:txBody>
      </p:sp>
      <p:cxnSp>
        <p:nvCxnSpPr>
          <p:cNvPr id="9" name="Gerade Verbindung mit Pfeil 8"/>
          <p:cNvCxnSpPr>
            <a:endCxn id="6" idx="2"/>
          </p:cNvCxnSpPr>
          <p:nvPr/>
        </p:nvCxnSpPr>
        <p:spPr>
          <a:xfrm>
            <a:off x="5791200" y="4190703"/>
            <a:ext cx="266700" cy="0"/>
          </a:xfrm>
          <a:prstGeom prst="straightConnector1">
            <a:avLst/>
          </a:prstGeom>
          <a:ln w="38100">
            <a:solidFill>
              <a:srgbClr val="FFFF99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Gerade Verbindung mit Pfeil 173"/>
          <p:cNvCxnSpPr/>
          <p:nvPr/>
        </p:nvCxnSpPr>
        <p:spPr>
          <a:xfrm>
            <a:off x="6164580" y="3794760"/>
            <a:ext cx="0" cy="279202"/>
          </a:xfrm>
          <a:prstGeom prst="straightConnector1">
            <a:avLst/>
          </a:prstGeom>
          <a:ln w="38100">
            <a:solidFill>
              <a:srgbClr val="FFFF99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6057900" y="4073962"/>
            <a:ext cx="213360" cy="233482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Ellipse 10"/>
          <p:cNvSpPr/>
          <p:nvPr/>
        </p:nvSpPr>
        <p:spPr>
          <a:xfrm>
            <a:off x="5615940" y="4081582"/>
            <a:ext cx="213360" cy="233482"/>
          </a:xfrm>
          <a:prstGeom prst="ellipse">
            <a:avLst/>
          </a:prstGeom>
          <a:solidFill>
            <a:srgbClr val="0086B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lipse 11"/>
          <p:cNvSpPr/>
          <p:nvPr/>
        </p:nvSpPr>
        <p:spPr>
          <a:xfrm>
            <a:off x="6057900" y="3632002"/>
            <a:ext cx="213360" cy="233482"/>
          </a:xfrm>
          <a:prstGeom prst="ellipse">
            <a:avLst/>
          </a:prstGeom>
          <a:solidFill>
            <a:srgbClr val="0086B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74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View Propagation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17113"/>
            <a:ext cx="7948612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Find all pixels that have </a:t>
            </a:r>
            <a:r>
              <a:rPr lang="en-US" i="1" dirty="0" smtClean="0"/>
              <a:t>p </a:t>
            </a:r>
            <a:r>
              <a:rPr lang="en-US" dirty="0" smtClean="0"/>
              <a:t>as their matching point according to their current disparity.</a:t>
            </a:r>
          </a:p>
          <a:p>
            <a:pPr>
              <a:defRPr/>
            </a:pPr>
            <a:r>
              <a:rPr lang="en-US" dirty="0" smtClean="0"/>
              <a:t>Check if plane of a matching point improves costs.</a:t>
            </a:r>
          </a:p>
        </p:txBody>
      </p:sp>
      <p:pic>
        <p:nvPicPr>
          <p:cNvPr id="9831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840" y="3162201"/>
            <a:ext cx="6783411" cy="2807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831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46" y="4025801"/>
            <a:ext cx="1905653" cy="1577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4" name="Title 1"/>
          <p:cNvSpPr txBox="1">
            <a:spLocks/>
          </p:cNvSpPr>
          <p:nvPr/>
        </p:nvSpPr>
        <p:spPr bwMode="auto">
          <a:xfrm>
            <a:off x="-1894" y="5603207"/>
            <a:ext cx="215073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Reindeer (Middlebury)</a:t>
            </a:r>
          </a:p>
        </p:txBody>
      </p:sp>
      <p:sp>
        <p:nvSpPr>
          <p:cNvPr id="171" name="Title 1"/>
          <p:cNvSpPr txBox="1">
            <a:spLocks/>
          </p:cNvSpPr>
          <p:nvPr/>
        </p:nvSpPr>
        <p:spPr bwMode="auto">
          <a:xfrm>
            <a:off x="2398405" y="6060407"/>
            <a:ext cx="6176427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and right disparity maps (intermediate step of iteration 1)</a:t>
            </a:r>
          </a:p>
        </p:txBody>
      </p:sp>
      <p:cxnSp>
        <p:nvCxnSpPr>
          <p:cNvPr id="174" name="Gerade Verbindung mit Pfeil 173"/>
          <p:cNvCxnSpPr/>
          <p:nvPr/>
        </p:nvCxnSpPr>
        <p:spPr>
          <a:xfrm>
            <a:off x="3276600" y="4210825"/>
            <a:ext cx="2781300" cy="0"/>
          </a:xfrm>
          <a:prstGeom prst="straightConnector1">
            <a:avLst/>
          </a:prstGeom>
          <a:ln w="38100">
            <a:solidFill>
              <a:srgbClr val="FFFF99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Ellipse 5"/>
          <p:cNvSpPr/>
          <p:nvPr/>
        </p:nvSpPr>
        <p:spPr>
          <a:xfrm>
            <a:off x="6057900" y="4073962"/>
            <a:ext cx="213360" cy="233482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llipse 11"/>
          <p:cNvSpPr/>
          <p:nvPr/>
        </p:nvSpPr>
        <p:spPr>
          <a:xfrm>
            <a:off x="3063240" y="4089202"/>
            <a:ext cx="213360" cy="233482"/>
          </a:xfrm>
          <a:prstGeom prst="ellipse">
            <a:avLst/>
          </a:prstGeom>
          <a:solidFill>
            <a:srgbClr val="0086BB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72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tsukuba_lef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2179638"/>
            <a:ext cx="3328987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6" descr="tsukuba_right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2181225"/>
            <a:ext cx="3330575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560638" y="2840038"/>
            <a:ext cx="168275" cy="15875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619875" y="2824163"/>
            <a:ext cx="174625" cy="17780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38200" y="2921000"/>
            <a:ext cx="7278688" cy="3175"/>
          </a:xfrm>
          <a:custGeom>
            <a:avLst/>
            <a:gdLst>
              <a:gd name="T0" fmla="*/ 2147483647 w 4585"/>
              <a:gd name="T1" fmla="*/ 0 h 2"/>
              <a:gd name="T2" fmla="*/ 0 w 4585"/>
              <a:gd name="T3" fmla="*/ 2147483647 h 2"/>
              <a:gd name="T4" fmla="*/ 0 60000 65536"/>
              <a:gd name="T5" fmla="*/ 0 60000 65536"/>
              <a:gd name="T6" fmla="*/ 0 w 4585"/>
              <a:gd name="T7" fmla="*/ 0 h 2"/>
              <a:gd name="T8" fmla="*/ 4585 w 4585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85" h="2">
                <a:moveTo>
                  <a:pt x="4585" y="0"/>
                </a:moveTo>
                <a:lnTo>
                  <a:pt x="0" y="2"/>
                </a:ln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459538" y="2825750"/>
            <a:ext cx="174625" cy="17780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auto">
          <a:xfrm>
            <a:off x="849313" y="4624388"/>
            <a:ext cx="33131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Left image</a:t>
            </a:r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4810125" y="4624388"/>
            <a:ext cx="3313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Right image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622925" y="3113088"/>
            <a:ext cx="2005013" cy="9032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Find point of maximum correspondence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530850" y="3113088"/>
            <a:ext cx="2160588" cy="9064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Compare color values within search windows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532063" y="2817813"/>
            <a:ext cx="215900" cy="217487"/>
            <a:chOff x="295" y="1570"/>
            <a:chExt cx="96" cy="96"/>
          </a:xfrm>
        </p:grpSpPr>
        <p:sp>
          <p:nvSpPr>
            <p:cNvPr id="26638" name="Line 15"/>
            <p:cNvSpPr>
              <a:spLocks noChangeShapeType="1"/>
            </p:cNvSpPr>
            <p:nvPr/>
          </p:nvSpPr>
          <p:spPr bwMode="auto">
            <a:xfrm>
              <a:off x="295" y="1570"/>
              <a:ext cx="46" cy="4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36000" tIns="36000" rIns="36000" bIns="36000">
              <a:spAutoFit/>
            </a:bodyPr>
            <a:lstStyle/>
            <a:p>
              <a:endParaRPr lang="en-US"/>
            </a:p>
          </p:txBody>
        </p:sp>
        <p:sp>
          <p:nvSpPr>
            <p:cNvPr id="26639" name="Line 16"/>
            <p:cNvSpPr>
              <a:spLocks noChangeShapeType="1"/>
            </p:cNvSpPr>
            <p:nvPr/>
          </p:nvSpPr>
          <p:spPr bwMode="auto">
            <a:xfrm>
              <a:off x="345" y="1620"/>
              <a:ext cx="46" cy="4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36000" tIns="36000" rIns="36000" bIns="36000">
              <a:spAutoFit/>
            </a:bodyPr>
            <a:lstStyle/>
            <a:p>
              <a:endParaRPr lang="en-US"/>
            </a:p>
          </p:txBody>
        </p:sp>
        <p:sp>
          <p:nvSpPr>
            <p:cNvPr id="26640" name="Line 17"/>
            <p:cNvSpPr>
              <a:spLocks noChangeShapeType="1"/>
            </p:cNvSpPr>
            <p:nvPr/>
          </p:nvSpPr>
          <p:spPr bwMode="auto">
            <a:xfrm rot="5400000">
              <a:off x="345" y="1570"/>
              <a:ext cx="46" cy="4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36000" tIns="36000" rIns="36000" bIns="36000">
              <a:spAutoFit/>
            </a:bodyPr>
            <a:lstStyle/>
            <a:p>
              <a:endParaRPr lang="en-US"/>
            </a:p>
          </p:txBody>
        </p:sp>
        <p:sp>
          <p:nvSpPr>
            <p:cNvPr id="26641" name="Line 18"/>
            <p:cNvSpPr>
              <a:spLocks noChangeShapeType="1"/>
            </p:cNvSpPr>
            <p:nvPr/>
          </p:nvSpPr>
          <p:spPr bwMode="auto">
            <a:xfrm rot="5400000">
              <a:off x="295" y="1620"/>
              <a:ext cx="46" cy="4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 type="triangl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36000" tIns="36000" rIns="36000" bIns="36000">
              <a:spAutoFit/>
            </a:bodyPr>
            <a:lstStyle/>
            <a:p>
              <a:endParaRPr lang="en-US"/>
            </a:p>
          </p:txBody>
        </p:sp>
      </p:grpSp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Local Stereo Algorithms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0047 L -0.03785 0.0004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9" grpId="1" animBg="1"/>
      <p:bldP spid="9" grpId="2" animBg="1"/>
      <p:bldP spid="10" grpId="0" animBg="1"/>
      <p:bldP spid="11" grpId="0" animBg="1"/>
      <p:bldP spid="14" grpId="0" animBg="1"/>
      <p:bldP spid="15" grpId="0" animBg="1"/>
      <p:bldP spid="1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Temporal Propagation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7948612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Applicable if operating on video sequences</a:t>
            </a:r>
          </a:p>
          <a:p>
            <a:pPr>
              <a:defRPr/>
            </a:pPr>
            <a:r>
              <a:rPr lang="en-US" dirty="0" smtClean="0"/>
              <a:t>Find planes at </a:t>
            </a:r>
            <a:r>
              <a:rPr lang="en-US" i="1" dirty="0" smtClean="0"/>
              <a:t>p’s </a:t>
            </a:r>
            <a:r>
              <a:rPr lang="en-US" dirty="0" smtClean="0"/>
              <a:t>coordinates in the previous and consecutive frames.</a:t>
            </a:r>
          </a:p>
          <a:p>
            <a:pPr>
              <a:defRPr/>
            </a:pPr>
            <a:r>
              <a:rPr lang="en-US" dirty="0" smtClean="0"/>
              <a:t>Check if planes improve current costs.</a:t>
            </a:r>
          </a:p>
        </p:txBody>
      </p:sp>
    </p:spTree>
    <p:extLst>
      <p:ext uri="{BB962C8B-B14F-4D97-AF65-F5344CB8AC3E}">
        <p14:creationId xmlns:p14="http://schemas.microsoft.com/office/powerpoint/2010/main" val="171372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grpSp>
        <p:nvGrpSpPr>
          <p:cNvPr id="32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3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4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17061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7283767" y="2541270"/>
            <a:ext cx="28575" cy="254127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 flipH="1">
            <a:off x="7185660" y="255270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 flipH="1">
            <a:off x="7231380" y="508254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 bwMode="auto">
          <a:xfrm rot="16200000">
            <a:off x="6822163" y="4487503"/>
            <a:ext cx="74731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delta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83687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Loop</a:t>
            </a:r>
          </a:p>
          <a:p>
            <a:pPr lvl="1">
              <a:defRPr/>
            </a:pPr>
            <a:r>
              <a:rPr lang="en-US" dirty="0"/>
              <a:t>C</a:t>
            </a:r>
            <a:r>
              <a:rPr lang="en-US" dirty="0" smtClean="0"/>
              <a:t>ompute a random plane </a:t>
            </a:r>
            <a:r>
              <a:rPr lang="en-US" i="1" dirty="0" smtClean="0"/>
              <a:t>f*</a:t>
            </a:r>
            <a:r>
              <a:rPr lang="en-US" sz="1600" i="1" dirty="0" smtClean="0"/>
              <a:t>p</a:t>
            </a:r>
            <a:r>
              <a:rPr lang="en-US" dirty="0" smtClean="0"/>
              <a:t> within </a:t>
            </a:r>
            <a:r>
              <a:rPr lang="en-US" i="1" dirty="0" smtClean="0"/>
              <a:t>delta</a:t>
            </a:r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7283767" y="2541270"/>
            <a:ext cx="28575" cy="254127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 flipH="1">
            <a:off x="7185660" y="255270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 flipH="1">
            <a:off x="7231380" y="508254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pieren 24"/>
          <p:cNvGrpSpPr/>
          <p:nvPr/>
        </p:nvGrpSpPr>
        <p:grpSpPr>
          <a:xfrm rot="21267663">
            <a:off x="6759891" y="2713258"/>
            <a:ext cx="1095375" cy="333375"/>
            <a:chOff x="747712" y="3133725"/>
            <a:chExt cx="1095375" cy="333375"/>
          </a:xfrm>
        </p:grpSpPr>
        <p:cxnSp>
          <p:nvCxnSpPr>
            <p:cNvPr id="26" name="Gerade Verbindung 25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27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itle 1"/>
          <p:cNvSpPr txBox="1">
            <a:spLocks/>
          </p:cNvSpPr>
          <p:nvPr/>
        </p:nvSpPr>
        <p:spPr bwMode="auto">
          <a:xfrm>
            <a:off x="6723535" y="2442210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f*</a:t>
            </a:r>
            <a:r>
              <a:rPr lang="en-US" sz="1400" i="1" dirty="0" smtClean="0"/>
              <a:t>p</a:t>
            </a:r>
            <a:endParaRPr lang="en-US" sz="2000" i="1" dirty="0" smtClean="0"/>
          </a:p>
        </p:txBody>
      </p:sp>
      <p:sp>
        <p:nvSpPr>
          <p:cNvPr id="30" name="Title 1"/>
          <p:cNvSpPr txBox="1">
            <a:spLocks/>
          </p:cNvSpPr>
          <p:nvPr/>
        </p:nvSpPr>
        <p:spPr bwMode="auto">
          <a:xfrm rot="16200000">
            <a:off x="6822163" y="4487503"/>
            <a:ext cx="74731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delta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17061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Loop</a:t>
            </a:r>
          </a:p>
          <a:p>
            <a:pPr lvl="1">
              <a:defRPr/>
            </a:pPr>
            <a:r>
              <a:rPr lang="en-US" dirty="0" smtClean="0"/>
              <a:t>Compute a </a:t>
            </a:r>
            <a:r>
              <a:rPr lang="en-US" dirty="0"/>
              <a:t>random </a:t>
            </a:r>
            <a:r>
              <a:rPr lang="en-US" dirty="0" smtClean="0"/>
              <a:t>plane </a:t>
            </a:r>
            <a:r>
              <a:rPr lang="en-US" i="1" dirty="0" smtClean="0"/>
              <a:t>f*</a:t>
            </a:r>
            <a:r>
              <a:rPr lang="en-US" sz="1600" i="1" dirty="0" smtClean="0"/>
              <a:t>p</a:t>
            </a:r>
            <a:r>
              <a:rPr lang="en-US" dirty="0" smtClean="0"/>
              <a:t> within </a:t>
            </a:r>
            <a:r>
              <a:rPr lang="en-US" i="1" dirty="0" smtClean="0"/>
              <a:t>delta</a:t>
            </a:r>
          </a:p>
          <a:p>
            <a:pPr lvl="1">
              <a:defRPr/>
            </a:pPr>
            <a:r>
              <a:rPr lang="en-US" dirty="0" smtClean="0"/>
              <a:t>If </a:t>
            </a:r>
            <a:r>
              <a:rPr lang="en-US" i="1" dirty="0"/>
              <a:t>f*</a:t>
            </a:r>
            <a:r>
              <a:rPr lang="en-US" sz="1400" i="1" dirty="0"/>
              <a:t>p</a:t>
            </a:r>
            <a:r>
              <a:rPr lang="en-US" dirty="0" smtClean="0"/>
              <a:t> improves costs</a:t>
            </a:r>
          </a:p>
          <a:p>
            <a:pPr marL="914400" lvl="2" indent="0">
              <a:buNone/>
              <a:defRPr/>
            </a:pPr>
            <a:r>
              <a:rPr lang="en-US" dirty="0" smtClean="0"/>
              <a:t> </a:t>
            </a:r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r>
              <a:rPr lang="en-US" sz="2000" dirty="0" smtClean="0"/>
              <a:t> := </a:t>
            </a:r>
            <a:r>
              <a:rPr lang="en-US" sz="2000" i="1" dirty="0"/>
              <a:t>f*</a:t>
            </a:r>
            <a:r>
              <a:rPr lang="en-US" sz="1400" i="1" dirty="0"/>
              <a:t>p</a:t>
            </a:r>
            <a:r>
              <a:rPr lang="en-US" sz="1050" i="1" dirty="0"/>
              <a:t> </a:t>
            </a:r>
            <a:endParaRPr lang="en-US" sz="1050" i="1" dirty="0" smtClean="0"/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7283767" y="2541270"/>
            <a:ext cx="28575" cy="254127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 flipH="1">
            <a:off x="7185660" y="255270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 flipH="1">
            <a:off x="7231380" y="508254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pieren 24"/>
          <p:cNvGrpSpPr/>
          <p:nvPr/>
        </p:nvGrpSpPr>
        <p:grpSpPr>
          <a:xfrm rot="21267663">
            <a:off x="6759891" y="2713258"/>
            <a:ext cx="1095375" cy="333375"/>
            <a:chOff x="747712" y="3133725"/>
            <a:chExt cx="1095375" cy="333375"/>
          </a:xfrm>
        </p:grpSpPr>
        <p:cxnSp>
          <p:nvCxnSpPr>
            <p:cNvPr id="26" name="Gerade Verbindung 25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27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itle 1"/>
          <p:cNvSpPr txBox="1">
            <a:spLocks/>
          </p:cNvSpPr>
          <p:nvPr/>
        </p:nvSpPr>
        <p:spPr bwMode="auto">
          <a:xfrm>
            <a:off x="6723535" y="2442210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f*</a:t>
            </a:r>
            <a:r>
              <a:rPr lang="en-US" sz="1400" i="1" dirty="0" smtClean="0"/>
              <a:t>p</a:t>
            </a:r>
            <a:endParaRPr lang="en-US" sz="2000" i="1" dirty="0" smtClean="0"/>
          </a:p>
        </p:txBody>
      </p:sp>
      <p:sp>
        <p:nvSpPr>
          <p:cNvPr id="30" name="Title 1"/>
          <p:cNvSpPr txBox="1">
            <a:spLocks/>
          </p:cNvSpPr>
          <p:nvPr/>
        </p:nvSpPr>
        <p:spPr bwMode="auto">
          <a:xfrm rot="16200000">
            <a:off x="6822163" y="4487503"/>
            <a:ext cx="74731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delta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  <p:sp>
        <p:nvSpPr>
          <p:cNvPr id="34" name="TextBox 8"/>
          <p:cNvSpPr txBox="1"/>
          <p:nvPr/>
        </p:nvSpPr>
        <p:spPr>
          <a:xfrm>
            <a:off x="5841253" y="1293792"/>
            <a:ext cx="2820900" cy="954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smtClean="0"/>
              <a:t>No improvement;</a:t>
            </a:r>
          </a:p>
          <a:p>
            <a:pPr algn="ctr">
              <a:defRPr/>
            </a:pPr>
            <a:r>
              <a:rPr lang="en-US" sz="2800" smtClean="0"/>
              <a:t>Dismiss </a:t>
            </a:r>
            <a:r>
              <a:rPr lang="en-US" sz="2800" i="1" smtClean="0"/>
              <a:t>f</a:t>
            </a:r>
            <a:r>
              <a:rPr lang="en-US" sz="2800" smtClean="0"/>
              <a:t>*</a:t>
            </a:r>
            <a:r>
              <a:rPr lang="en-US" sz="2400" i="1" smtClean="0"/>
              <a:t>p</a:t>
            </a:r>
            <a:endParaRPr lang="en-US" sz="2000" i="1"/>
          </a:p>
        </p:txBody>
      </p:sp>
    </p:spTree>
    <p:extLst>
      <p:ext uri="{BB962C8B-B14F-4D97-AF65-F5344CB8AC3E}">
        <p14:creationId xmlns:p14="http://schemas.microsoft.com/office/powerpoint/2010/main" val="15226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Loop</a:t>
            </a:r>
          </a:p>
          <a:p>
            <a:pPr lvl="1">
              <a:defRPr/>
            </a:pPr>
            <a:r>
              <a:rPr lang="en-US" dirty="0" smtClean="0"/>
              <a:t>Compute a </a:t>
            </a:r>
            <a:r>
              <a:rPr lang="en-US" dirty="0"/>
              <a:t>random </a:t>
            </a:r>
            <a:r>
              <a:rPr lang="en-US" dirty="0" smtClean="0"/>
              <a:t>plane </a:t>
            </a:r>
            <a:r>
              <a:rPr lang="en-US" i="1" dirty="0" smtClean="0"/>
              <a:t>f*</a:t>
            </a:r>
            <a:r>
              <a:rPr lang="en-US" sz="1600" i="1" dirty="0" smtClean="0"/>
              <a:t>p</a:t>
            </a:r>
            <a:r>
              <a:rPr lang="en-US" dirty="0" smtClean="0"/>
              <a:t> within </a:t>
            </a:r>
            <a:r>
              <a:rPr lang="en-US" i="1" dirty="0" smtClean="0"/>
              <a:t>delta</a:t>
            </a:r>
          </a:p>
          <a:p>
            <a:pPr lvl="1">
              <a:defRPr/>
            </a:pPr>
            <a:r>
              <a:rPr lang="en-US" dirty="0" smtClean="0"/>
              <a:t>If </a:t>
            </a:r>
            <a:r>
              <a:rPr lang="en-US" i="1" dirty="0"/>
              <a:t>f*</a:t>
            </a:r>
            <a:r>
              <a:rPr lang="en-US" sz="1400" i="1" dirty="0"/>
              <a:t>p</a:t>
            </a:r>
            <a:r>
              <a:rPr lang="en-US" dirty="0" smtClean="0"/>
              <a:t> improves costs</a:t>
            </a:r>
          </a:p>
          <a:p>
            <a:pPr marL="914400" lvl="2" indent="0">
              <a:buNone/>
              <a:defRPr/>
            </a:pPr>
            <a:r>
              <a:rPr lang="en-US" dirty="0" smtClean="0"/>
              <a:t> </a:t>
            </a:r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r>
              <a:rPr lang="en-US" sz="2000" dirty="0" smtClean="0"/>
              <a:t> := </a:t>
            </a:r>
            <a:r>
              <a:rPr lang="en-US" sz="2000" i="1" dirty="0"/>
              <a:t>f*</a:t>
            </a:r>
            <a:r>
              <a:rPr lang="en-US" sz="1400" i="1" dirty="0"/>
              <a:t>p</a:t>
            </a:r>
            <a:r>
              <a:rPr lang="en-US" sz="1050" i="1" dirty="0"/>
              <a:t> </a:t>
            </a:r>
            <a:endParaRPr lang="en-US" sz="1050" i="1" dirty="0" smtClean="0"/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7283767" y="2541270"/>
            <a:ext cx="28575" cy="254127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 flipH="1">
            <a:off x="7185660" y="255270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 flipH="1">
            <a:off x="7231380" y="508254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 bwMode="auto">
          <a:xfrm rot="16200000">
            <a:off x="6822163" y="4487503"/>
            <a:ext cx="74731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delta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  <p:sp>
        <p:nvSpPr>
          <p:cNvPr id="34" name="TextBox 8"/>
          <p:cNvSpPr txBox="1"/>
          <p:nvPr/>
        </p:nvSpPr>
        <p:spPr>
          <a:xfrm>
            <a:off x="5841253" y="1293792"/>
            <a:ext cx="2820900" cy="954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smtClean="0"/>
              <a:t>No improvement;</a:t>
            </a:r>
          </a:p>
          <a:p>
            <a:pPr algn="ctr">
              <a:defRPr/>
            </a:pPr>
            <a:r>
              <a:rPr lang="en-US" sz="2800" smtClean="0"/>
              <a:t>Dismiss </a:t>
            </a:r>
            <a:r>
              <a:rPr lang="en-US" sz="2800" i="1" smtClean="0"/>
              <a:t>f</a:t>
            </a:r>
            <a:r>
              <a:rPr lang="en-US" sz="2800" smtClean="0"/>
              <a:t>*</a:t>
            </a:r>
            <a:r>
              <a:rPr lang="en-US" sz="2400" i="1" smtClean="0"/>
              <a:t>p</a:t>
            </a:r>
            <a:endParaRPr lang="en-US" sz="2000" i="1"/>
          </a:p>
        </p:txBody>
      </p:sp>
    </p:spTree>
    <p:extLst>
      <p:ext uri="{BB962C8B-B14F-4D97-AF65-F5344CB8AC3E}">
        <p14:creationId xmlns:p14="http://schemas.microsoft.com/office/powerpoint/2010/main" val="28448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Loop</a:t>
            </a:r>
          </a:p>
          <a:p>
            <a:pPr lvl="1">
              <a:defRPr/>
            </a:pPr>
            <a:r>
              <a:rPr lang="en-US" dirty="0" smtClean="0"/>
              <a:t>Compute a </a:t>
            </a:r>
            <a:r>
              <a:rPr lang="en-US" dirty="0"/>
              <a:t>random </a:t>
            </a:r>
            <a:r>
              <a:rPr lang="en-US" dirty="0" smtClean="0"/>
              <a:t>plane </a:t>
            </a:r>
            <a:r>
              <a:rPr lang="en-US" i="1" dirty="0" smtClean="0"/>
              <a:t>f*</a:t>
            </a:r>
            <a:r>
              <a:rPr lang="en-US" sz="1600" i="1" dirty="0" smtClean="0"/>
              <a:t>p</a:t>
            </a:r>
            <a:r>
              <a:rPr lang="en-US" dirty="0" smtClean="0"/>
              <a:t> within </a:t>
            </a:r>
            <a:r>
              <a:rPr lang="en-US" i="1" dirty="0" smtClean="0"/>
              <a:t>delta</a:t>
            </a:r>
          </a:p>
          <a:p>
            <a:pPr lvl="1">
              <a:defRPr/>
            </a:pPr>
            <a:r>
              <a:rPr lang="en-US" dirty="0" smtClean="0"/>
              <a:t>If </a:t>
            </a:r>
            <a:r>
              <a:rPr lang="en-US" i="1" dirty="0"/>
              <a:t>f*</a:t>
            </a:r>
            <a:r>
              <a:rPr lang="en-US" sz="1400" i="1" dirty="0"/>
              <a:t>p</a:t>
            </a:r>
            <a:r>
              <a:rPr lang="en-US" dirty="0" smtClean="0"/>
              <a:t> improves costs</a:t>
            </a:r>
          </a:p>
          <a:p>
            <a:pPr marL="914400" lvl="2" indent="0">
              <a:buNone/>
              <a:defRPr/>
            </a:pPr>
            <a:r>
              <a:rPr lang="en-US" dirty="0" smtClean="0"/>
              <a:t> </a:t>
            </a:r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r>
              <a:rPr lang="en-US" sz="2000" dirty="0" smtClean="0"/>
              <a:t> := </a:t>
            </a:r>
            <a:r>
              <a:rPr lang="en-US" sz="2000" i="1" dirty="0"/>
              <a:t>f*</a:t>
            </a:r>
            <a:r>
              <a:rPr lang="en-US" sz="1400" i="1" dirty="0"/>
              <a:t>p</a:t>
            </a:r>
            <a:r>
              <a:rPr lang="en-US" sz="1050" i="1" dirty="0"/>
              <a:t> </a:t>
            </a:r>
            <a:endParaRPr lang="en-US" sz="1050" i="1" dirty="0" smtClean="0"/>
          </a:p>
          <a:p>
            <a:pPr lvl="1">
              <a:defRPr/>
            </a:pPr>
            <a:r>
              <a:rPr lang="en-US" i="1" dirty="0" smtClean="0"/>
              <a:t>delta</a:t>
            </a:r>
            <a:r>
              <a:rPr lang="en-US" dirty="0" smtClean="0"/>
              <a:t> := </a:t>
            </a:r>
            <a:r>
              <a:rPr lang="en-US" i="1" dirty="0" smtClean="0"/>
              <a:t>delta</a:t>
            </a:r>
            <a:r>
              <a:rPr lang="en-US" dirty="0" smtClean="0"/>
              <a:t> / 2 (exponential reduction)</a:t>
            </a:r>
          </a:p>
          <a:p>
            <a:pPr lvl="1">
              <a:defRPr/>
            </a:pPr>
            <a:r>
              <a:rPr lang="en-US" dirty="0" smtClean="0"/>
              <a:t>Break if </a:t>
            </a:r>
            <a:r>
              <a:rPr lang="en-US" i="1" dirty="0" smtClean="0"/>
              <a:t>delta </a:t>
            </a:r>
            <a:r>
              <a:rPr lang="en-US" dirty="0" smtClean="0"/>
              <a:t>&lt;</a:t>
            </a:r>
            <a:r>
              <a:rPr lang="en-US" i="1" dirty="0" smtClean="0"/>
              <a:t> </a:t>
            </a:r>
            <a:r>
              <a:rPr lang="en-US" i="1" dirty="0" err="1" smtClean="0"/>
              <a:t>eps</a:t>
            </a:r>
            <a:endParaRPr lang="en-US" i="1" dirty="0" smtClean="0"/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7291607" y="3238500"/>
            <a:ext cx="10367" cy="131826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 flipH="1">
            <a:off x="7185660" y="323088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 flipH="1">
            <a:off x="7231380" y="457962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 bwMode="auto">
          <a:xfrm rot="16200000">
            <a:off x="6715483" y="4365583"/>
            <a:ext cx="74731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delta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405232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Loop</a:t>
            </a:r>
          </a:p>
          <a:p>
            <a:pPr lvl="1">
              <a:defRPr/>
            </a:pPr>
            <a:r>
              <a:rPr lang="en-US" dirty="0" smtClean="0"/>
              <a:t>Compute a </a:t>
            </a:r>
            <a:r>
              <a:rPr lang="en-US" dirty="0"/>
              <a:t>random </a:t>
            </a:r>
            <a:r>
              <a:rPr lang="en-US" dirty="0" smtClean="0"/>
              <a:t>plane </a:t>
            </a:r>
            <a:r>
              <a:rPr lang="en-US" i="1" dirty="0" smtClean="0"/>
              <a:t>f*</a:t>
            </a:r>
            <a:r>
              <a:rPr lang="en-US" sz="1600" i="1" dirty="0" smtClean="0"/>
              <a:t>p</a:t>
            </a:r>
            <a:r>
              <a:rPr lang="en-US" dirty="0" smtClean="0"/>
              <a:t> within </a:t>
            </a:r>
            <a:r>
              <a:rPr lang="en-US" i="1" dirty="0" smtClean="0"/>
              <a:t>delta</a:t>
            </a:r>
          </a:p>
          <a:p>
            <a:pPr lvl="1">
              <a:defRPr/>
            </a:pPr>
            <a:r>
              <a:rPr lang="en-US" dirty="0" smtClean="0"/>
              <a:t>If </a:t>
            </a:r>
            <a:r>
              <a:rPr lang="en-US" i="1" dirty="0"/>
              <a:t>f*</a:t>
            </a:r>
            <a:r>
              <a:rPr lang="en-US" sz="1400" i="1" dirty="0"/>
              <a:t>p</a:t>
            </a:r>
            <a:r>
              <a:rPr lang="en-US" dirty="0" smtClean="0"/>
              <a:t> improves costs</a:t>
            </a:r>
          </a:p>
          <a:p>
            <a:pPr marL="914400" lvl="2" indent="0">
              <a:buNone/>
              <a:defRPr/>
            </a:pPr>
            <a:r>
              <a:rPr lang="en-US" dirty="0" smtClean="0"/>
              <a:t> </a:t>
            </a:r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r>
              <a:rPr lang="en-US" sz="2000" dirty="0" smtClean="0"/>
              <a:t> := </a:t>
            </a:r>
            <a:r>
              <a:rPr lang="en-US" sz="2000" i="1" dirty="0"/>
              <a:t>f*</a:t>
            </a:r>
            <a:r>
              <a:rPr lang="en-US" sz="1400" i="1" dirty="0"/>
              <a:t>p</a:t>
            </a:r>
            <a:r>
              <a:rPr lang="en-US" sz="1050" i="1" dirty="0"/>
              <a:t> </a:t>
            </a:r>
            <a:endParaRPr lang="en-US" sz="1050" i="1" dirty="0" smtClean="0"/>
          </a:p>
          <a:p>
            <a:pPr lvl="1">
              <a:defRPr/>
            </a:pPr>
            <a:r>
              <a:rPr lang="en-US" i="1" dirty="0" smtClean="0"/>
              <a:t>delta</a:t>
            </a:r>
            <a:r>
              <a:rPr lang="en-US" dirty="0" smtClean="0"/>
              <a:t> := </a:t>
            </a:r>
            <a:r>
              <a:rPr lang="en-US" i="1" dirty="0" smtClean="0"/>
              <a:t>delta</a:t>
            </a:r>
            <a:r>
              <a:rPr lang="en-US" dirty="0" smtClean="0"/>
              <a:t> / 2 (exponential reduction)</a:t>
            </a:r>
          </a:p>
          <a:p>
            <a:pPr lvl="1">
              <a:defRPr/>
            </a:pPr>
            <a:r>
              <a:rPr lang="en-US" dirty="0" smtClean="0"/>
              <a:t>Break if </a:t>
            </a:r>
            <a:r>
              <a:rPr lang="en-US" i="1" dirty="0" smtClean="0"/>
              <a:t>delta </a:t>
            </a:r>
            <a:r>
              <a:rPr lang="en-US" dirty="0" smtClean="0"/>
              <a:t>&lt;</a:t>
            </a:r>
            <a:r>
              <a:rPr lang="en-US" i="1" dirty="0" smtClean="0"/>
              <a:t> </a:t>
            </a:r>
            <a:r>
              <a:rPr lang="en-US" i="1" dirty="0" err="1" smtClean="0"/>
              <a:t>eps</a:t>
            </a:r>
            <a:endParaRPr lang="en-US" i="1" dirty="0" smtClean="0"/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7291607" y="3238500"/>
            <a:ext cx="10367" cy="131826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 flipH="1">
            <a:off x="7185660" y="323088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 flipH="1">
            <a:off x="7231380" y="457962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pieren 24"/>
          <p:cNvGrpSpPr/>
          <p:nvPr/>
        </p:nvGrpSpPr>
        <p:grpSpPr>
          <a:xfrm rot="379570">
            <a:off x="6744721" y="3962750"/>
            <a:ext cx="1095375" cy="333375"/>
            <a:chOff x="747712" y="3133725"/>
            <a:chExt cx="1095375" cy="333375"/>
          </a:xfrm>
        </p:grpSpPr>
        <p:cxnSp>
          <p:nvCxnSpPr>
            <p:cNvPr id="26" name="Gerade Verbindung 25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27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itle 1"/>
          <p:cNvSpPr txBox="1">
            <a:spLocks/>
          </p:cNvSpPr>
          <p:nvPr/>
        </p:nvSpPr>
        <p:spPr bwMode="auto">
          <a:xfrm>
            <a:off x="7341553" y="4203063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f*</a:t>
            </a:r>
            <a:r>
              <a:rPr lang="en-US" sz="1400" i="1" dirty="0" smtClean="0"/>
              <a:t>p</a:t>
            </a:r>
            <a:endParaRPr lang="en-US" sz="2000" i="1" dirty="0" smtClean="0"/>
          </a:p>
        </p:txBody>
      </p:sp>
      <p:sp>
        <p:nvSpPr>
          <p:cNvPr id="30" name="Title 1"/>
          <p:cNvSpPr txBox="1">
            <a:spLocks/>
          </p:cNvSpPr>
          <p:nvPr/>
        </p:nvSpPr>
        <p:spPr bwMode="auto">
          <a:xfrm rot="16200000">
            <a:off x="6715483" y="4365583"/>
            <a:ext cx="74731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delta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6452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Loop</a:t>
            </a:r>
          </a:p>
          <a:p>
            <a:pPr lvl="1">
              <a:defRPr/>
            </a:pPr>
            <a:r>
              <a:rPr lang="en-US" dirty="0" smtClean="0"/>
              <a:t>Compute a </a:t>
            </a:r>
            <a:r>
              <a:rPr lang="en-US" dirty="0"/>
              <a:t>random </a:t>
            </a:r>
            <a:r>
              <a:rPr lang="en-US" dirty="0" smtClean="0"/>
              <a:t>plane </a:t>
            </a:r>
            <a:r>
              <a:rPr lang="en-US" i="1" dirty="0" smtClean="0"/>
              <a:t>f*</a:t>
            </a:r>
            <a:r>
              <a:rPr lang="en-US" sz="1600" i="1" dirty="0" smtClean="0"/>
              <a:t>p</a:t>
            </a:r>
            <a:r>
              <a:rPr lang="en-US" dirty="0" smtClean="0"/>
              <a:t> within </a:t>
            </a:r>
            <a:r>
              <a:rPr lang="en-US" i="1" dirty="0" smtClean="0"/>
              <a:t>delta</a:t>
            </a:r>
          </a:p>
          <a:p>
            <a:pPr lvl="1">
              <a:defRPr/>
            </a:pPr>
            <a:r>
              <a:rPr lang="en-US" dirty="0" smtClean="0"/>
              <a:t>If </a:t>
            </a:r>
            <a:r>
              <a:rPr lang="en-US" i="1" dirty="0"/>
              <a:t>f*</a:t>
            </a:r>
            <a:r>
              <a:rPr lang="en-US" sz="1400" i="1" dirty="0"/>
              <a:t>p</a:t>
            </a:r>
            <a:r>
              <a:rPr lang="en-US" dirty="0" smtClean="0"/>
              <a:t> improves costs</a:t>
            </a:r>
          </a:p>
          <a:p>
            <a:pPr marL="914400" lvl="2" indent="0">
              <a:buNone/>
              <a:defRPr/>
            </a:pPr>
            <a:r>
              <a:rPr lang="en-US" dirty="0" smtClean="0"/>
              <a:t> </a:t>
            </a:r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r>
              <a:rPr lang="en-US" sz="2000" dirty="0" smtClean="0"/>
              <a:t> := </a:t>
            </a:r>
            <a:r>
              <a:rPr lang="en-US" sz="2000" i="1" dirty="0"/>
              <a:t>f*</a:t>
            </a:r>
            <a:r>
              <a:rPr lang="en-US" sz="1400" i="1" dirty="0"/>
              <a:t>p</a:t>
            </a:r>
            <a:r>
              <a:rPr lang="en-US" sz="1050" i="1" dirty="0"/>
              <a:t> </a:t>
            </a:r>
            <a:endParaRPr lang="en-US" sz="1050" i="1" dirty="0" smtClean="0"/>
          </a:p>
          <a:p>
            <a:pPr lvl="1">
              <a:defRPr/>
            </a:pPr>
            <a:r>
              <a:rPr lang="en-US" i="1" dirty="0" smtClean="0"/>
              <a:t>delta</a:t>
            </a:r>
            <a:r>
              <a:rPr lang="en-US" dirty="0" smtClean="0"/>
              <a:t> := </a:t>
            </a:r>
            <a:r>
              <a:rPr lang="en-US" i="1" dirty="0" smtClean="0"/>
              <a:t>delta</a:t>
            </a:r>
            <a:r>
              <a:rPr lang="en-US" dirty="0" smtClean="0"/>
              <a:t> / 2 (exponential reduction)</a:t>
            </a:r>
          </a:p>
          <a:p>
            <a:pPr lvl="1">
              <a:defRPr/>
            </a:pPr>
            <a:r>
              <a:rPr lang="en-US" dirty="0" smtClean="0"/>
              <a:t>Break if </a:t>
            </a:r>
            <a:r>
              <a:rPr lang="en-US" i="1" dirty="0" smtClean="0"/>
              <a:t>delta </a:t>
            </a:r>
            <a:r>
              <a:rPr lang="en-US" dirty="0" smtClean="0"/>
              <a:t>&lt;</a:t>
            </a:r>
            <a:r>
              <a:rPr lang="en-US" i="1" dirty="0" smtClean="0"/>
              <a:t> </a:t>
            </a:r>
            <a:r>
              <a:rPr lang="en-US" i="1" dirty="0" err="1" smtClean="0"/>
              <a:t>eps</a:t>
            </a:r>
            <a:endParaRPr lang="en-US" i="1" dirty="0" smtClean="0"/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grpSp>
        <p:nvGrpSpPr>
          <p:cNvPr id="13" name="Gruppieren 12"/>
          <p:cNvGrpSpPr/>
          <p:nvPr/>
        </p:nvGrpSpPr>
        <p:grpSpPr>
          <a:xfrm rot="1280091">
            <a:off x="6729411" y="3528598"/>
            <a:ext cx="1095375" cy="333375"/>
            <a:chOff x="747712" y="3133725"/>
            <a:chExt cx="1095375" cy="333375"/>
          </a:xfrm>
        </p:grpSpPr>
        <p:cxnSp>
          <p:nvCxnSpPr>
            <p:cNvPr id="14" name="Gerade Verbindung 1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Gerade Verbindung 15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Gerade Verbindung 16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itle 1"/>
          <p:cNvSpPr txBox="1">
            <a:spLocks/>
          </p:cNvSpPr>
          <p:nvPr/>
        </p:nvSpPr>
        <p:spPr bwMode="auto">
          <a:xfrm>
            <a:off x="6740525" y="3661884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cxnSp>
        <p:nvCxnSpPr>
          <p:cNvPr id="19" name="Gerade Verbindung mit Pfeil 18"/>
          <p:cNvCxnSpPr/>
          <p:nvPr/>
        </p:nvCxnSpPr>
        <p:spPr>
          <a:xfrm>
            <a:off x="7291607" y="3238500"/>
            <a:ext cx="10367" cy="1318260"/>
          </a:xfrm>
          <a:prstGeom prst="straightConnector1">
            <a:avLst/>
          </a:prstGeom>
          <a:ln w="2540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 flipH="1">
            <a:off x="7185660" y="323088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 flipH="1">
            <a:off x="7231380" y="4579620"/>
            <a:ext cx="1905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uppieren 24"/>
          <p:cNvGrpSpPr/>
          <p:nvPr/>
        </p:nvGrpSpPr>
        <p:grpSpPr>
          <a:xfrm rot="379570">
            <a:off x="6744721" y="3962750"/>
            <a:ext cx="1095375" cy="333375"/>
            <a:chOff x="747712" y="3133725"/>
            <a:chExt cx="1095375" cy="333375"/>
          </a:xfrm>
        </p:grpSpPr>
        <p:cxnSp>
          <p:nvCxnSpPr>
            <p:cNvPr id="26" name="Gerade Verbindung 25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27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itle 1"/>
          <p:cNvSpPr txBox="1">
            <a:spLocks/>
          </p:cNvSpPr>
          <p:nvPr/>
        </p:nvSpPr>
        <p:spPr bwMode="auto">
          <a:xfrm>
            <a:off x="7341553" y="4203063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f*</a:t>
            </a:r>
            <a:r>
              <a:rPr lang="en-US" sz="1400" i="1" dirty="0" smtClean="0"/>
              <a:t>p</a:t>
            </a:r>
            <a:endParaRPr lang="en-US" sz="2000" i="1" dirty="0" smtClean="0"/>
          </a:p>
        </p:txBody>
      </p:sp>
      <p:sp>
        <p:nvSpPr>
          <p:cNvPr id="30" name="Title 1"/>
          <p:cNvSpPr txBox="1">
            <a:spLocks/>
          </p:cNvSpPr>
          <p:nvPr/>
        </p:nvSpPr>
        <p:spPr bwMode="auto">
          <a:xfrm rot="16200000">
            <a:off x="6715483" y="4365583"/>
            <a:ext cx="747314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delta</a:t>
            </a:r>
          </a:p>
        </p:txBody>
      </p: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  <p:sp>
        <p:nvSpPr>
          <p:cNvPr id="34" name="TextBox 8"/>
          <p:cNvSpPr txBox="1"/>
          <p:nvPr/>
        </p:nvSpPr>
        <p:spPr>
          <a:xfrm>
            <a:off x="5841253" y="1293792"/>
            <a:ext cx="2820900" cy="954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 smtClean="0"/>
              <a:t>Improvement;</a:t>
            </a:r>
          </a:p>
          <a:p>
            <a:pPr algn="ctr">
              <a:defRPr/>
            </a:pPr>
            <a:r>
              <a:rPr lang="en-US" sz="2800" dirty="0" smtClean="0"/>
              <a:t>Accept </a:t>
            </a:r>
            <a:r>
              <a:rPr lang="en-US" sz="2800" i="1" dirty="0" smtClean="0"/>
              <a:t>f</a:t>
            </a:r>
            <a:r>
              <a:rPr lang="en-US" sz="2800" dirty="0" smtClean="0"/>
              <a:t>*</a:t>
            </a:r>
            <a:r>
              <a:rPr lang="en-US" sz="2400" i="1" dirty="0" smtClean="0"/>
              <a:t>p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3483461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Plane Refinement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413912" y="1597123"/>
            <a:ext cx="5583028" cy="295932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Take </a:t>
            </a:r>
            <a:r>
              <a:rPr lang="en-US" i="1" dirty="0" smtClean="0"/>
              <a:t>p</a:t>
            </a:r>
            <a:r>
              <a:rPr lang="en-US" dirty="0" smtClean="0"/>
              <a:t>‘s current plane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dirty="0" smtClean="0"/>
              <a:t>.</a:t>
            </a:r>
          </a:p>
          <a:p>
            <a:pPr>
              <a:defRPr/>
            </a:pPr>
            <a:r>
              <a:rPr lang="en-US" dirty="0" smtClean="0"/>
              <a:t>Distance </a:t>
            </a:r>
            <a:r>
              <a:rPr lang="en-US" i="1" dirty="0" smtClean="0"/>
              <a:t>delta </a:t>
            </a:r>
            <a:r>
              <a:rPr lang="en-US" dirty="0" smtClean="0"/>
              <a:t>defines the maximum allowed change of </a:t>
            </a:r>
            <a:r>
              <a:rPr lang="en-US" i="1" dirty="0" smtClean="0"/>
              <a:t>f</a:t>
            </a:r>
            <a:r>
              <a:rPr lang="en-US" sz="2000" i="1" dirty="0" smtClean="0"/>
              <a:t>p</a:t>
            </a:r>
            <a:r>
              <a:rPr lang="en-US" i="1" dirty="0" smtClean="0"/>
              <a:t>.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Loop</a:t>
            </a:r>
          </a:p>
          <a:p>
            <a:pPr lvl="1">
              <a:defRPr/>
            </a:pPr>
            <a:r>
              <a:rPr lang="en-US" dirty="0" smtClean="0"/>
              <a:t>Compute a </a:t>
            </a:r>
            <a:r>
              <a:rPr lang="en-US" dirty="0"/>
              <a:t>random </a:t>
            </a:r>
            <a:r>
              <a:rPr lang="en-US" dirty="0" smtClean="0"/>
              <a:t>plane </a:t>
            </a:r>
            <a:r>
              <a:rPr lang="en-US" i="1" dirty="0" smtClean="0"/>
              <a:t>f*</a:t>
            </a:r>
            <a:r>
              <a:rPr lang="en-US" sz="1600" i="1" dirty="0" smtClean="0"/>
              <a:t>p</a:t>
            </a:r>
            <a:r>
              <a:rPr lang="en-US" dirty="0" smtClean="0"/>
              <a:t> within </a:t>
            </a:r>
            <a:r>
              <a:rPr lang="en-US" i="1" dirty="0" smtClean="0"/>
              <a:t>delta</a:t>
            </a:r>
          </a:p>
          <a:p>
            <a:pPr lvl="1">
              <a:defRPr/>
            </a:pPr>
            <a:r>
              <a:rPr lang="en-US" dirty="0" smtClean="0"/>
              <a:t>If </a:t>
            </a:r>
            <a:r>
              <a:rPr lang="en-US" i="1" dirty="0"/>
              <a:t>f*</a:t>
            </a:r>
            <a:r>
              <a:rPr lang="en-US" sz="1400" i="1" dirty="0"/>
              <a:t>p</a:t>
            </a:r>
            <a:r>
              <a:rPr lang="en-US" dirty="0" smtClean="0"/>
              <a:t> improves costs</a:t>
            </a:r>
          </a:p>
          <a:p>
            <a:pPr marL="914400" lvl="2" indent="0">
              <a:buNone/>
              <a:defRPr/>
            </a:pPr>
            <a:r>
              <a:rPr lang="en-US" dirty="0" smtClean="0"/>
              <a:t> </a:t>
            </a:r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r>
              <a:rPr lang="en-US" sz="2000" dirty="0" smtClean="0"/>
              <a:t> := </a:t>
            </a:r>
            <a:r>
              <a:rPr lang="en-US" sz="2000" i="1" dirty="0"/>
              <a:t>f*</a:t>
            </a:r>
            <a:r>
              <a:rPr lang="en-US" sz="1400" i="1" dirty="0"/>
              <a:t>p</a:t>
            </a:r>
            <a:r>
              <a:rPr lang="en-US" sz="1050" i="1" dirty="0"/>
              <a:t> </a:t>
            </a:r>
            <a:endParaRPr lang="en-US" sz="1050" i="1" dirty="0" smtClean="0"/>
          </a:p>
          <a:p>
            <a:pPr lvl="1">
              <a:defRPr/>
            </a:pPr>
            <a:r>
              <a:rPr lang="en-US" i="1" dirty="0" smtClean="0"/>
              <a:t>delta</a:t>
            </a:r>
            <a:r>
              <a:rPr lang="en-US" dirty="0" smtClean="0"/>
              <a:t> := </a:t>
            </a:r>
            <a:r>
              <a:rPr lang="en-US" i="1" dirty="0" smtClean="0"/>
              <a:t>delta</a:t>
            </a:r>
            <a:r>
              <a:rPr lang="en-US" dirty="0" smtClean="0"/>
              <a:t> / 2 (exponential reduction)</a:t>
            </a:r>
          </a:p>
          <a:p>
            <a:pPr lvl="1">
              <a:defRPr/>
            </a:pPr>
            <a:r>
              <a:rPr lang="en-US" dirty="0" smtClean="0"/>
              <a:t>Break if </a:t>
            </a:r>
            <a:r>
              <a:rPr lang="en-US" i="1" dirty="0" smtClean="0"/>
              <a:t>delta </a:t>
            </a:r>
            <a:r>
              <a:rPr lang="en-US" dirty="0" smtClean="0"/>
              <a:t>&lt;</a:t>
            </a:r>
            <a:r>
              <a:rPr lang="en-US" i="1" dirty="0" smtClean="0"/>
              <a:t> </a:t>
            </a:r>
            <a:r>
              <a:rPr lang="en-US" i="1" dirty="0" err="1" smtClean="0"/>
              <a:t>eps</a:t>
            </a:r>
            <a:endParaRPr lang="en-US" i="1" dirty="0" smtClean="0"/>
          </a:p>
        </p:txBody>
      </p:sp>
      <p:cxnSp>
        <p:nvCxnSpPr>
          <p:cNvPr id="4" name="Gerade Verbindung mit Pfeil 3"/>
          <p:cNvCxnSpPr/>
          <p:nvPr/>
        </p:nvCxnSpPr>
        <p:spPr>
          <a:xfrm>
            <a:off x="6232207" y="1939290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mit Pfeil 4"/>
          <p:cNvCxnSpPr/>
          <p:nvPr/>
        </p:nvCxnSpPr>
        <p:spPr>
          <a:xfrm>
            <a:off x="6232207" y="1939290"/>
            <a:ext cx="1989773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/>
        </p:nvSpPr>
        <p:spPr bwMode="auto">
          <a:xfrm>
            <a:off x="6094095" y="146875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x-coordinates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 rot="16200000">
            <a:off x="4933315" y="37719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000" i="1" dirty="0" smtClean="0"/>
              <a:t>disparities</a:t>
            </a:r>
          </a:p>
        </p:txBody>
      </p:sp>
      <p:cxnSp>
        <p:nvCxnSpPr>
          <p:cNvPr id="9" name="Gerade Verbindung 8"/>
          <p:cNvCxnSpPr/>
          <p:nvPr/>
        </p:nvCxnSpPr>
        <p:spPr>
          <a:xfrm flipV="1">
            <a:off x="7277100" y="1851660"/>
            <a:ext cx="0" cy="23622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 bwMode="auto">
          <a:xfrm>
            <a:off x="7277100" y="1937385"/>
            <a:ext cx="38989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smtClean="0"/>
              <a:t>p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6949443" y="4143188"/>
            <a:ext cx="51117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000" i="1" dirty="0" err="1" smtClean="0"/>
              <a:t>f</a:t>
            </a:r>
            <a:r>
              <a:rPr lang="en-US" sz="1400" i="1" dirty="0" err="1" smtClean="0"/>
              <a:t>p</a:t>
            </a:r>
            <a:endParaRPr lang="en-US" sz="2000" i="1" dirty="0" smtClean="0"/>
          </a:p>
        </p:txBody>
      </p:sp>
      <p:grpSp>
        <p:nvGrpSpPr>
          <p:cNvPr id="25" name="Gruppieren 24"/>
          <p:cNvGrpSpPr/>
          <p:nvPr/>
        </p:nvGrpSpPr>
        <p:grpSpPr>
          <a:xfrm rot="379570">
            <a:off x="6744721" y="3962750"/>
            <a:ext cx="1095375" cy="333375"/>
            <a:chOff x="747712" y="3133725"/>
            <a:chExt cx="1095375" cy="333375"/>
          </a:xfrm>
        </p:grpSpPr>
        <p:cxnSp>
          <p:nvCxnSpPr>
            <p:cNvPr id="26" name="Gerade Verbindung 25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26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 Verbindung 27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12"/>
          <p:cNvGrpSpPr>
            <a:grpSpLocks/>
          </p:cNvGrpSpPr>
          <p:nvPr/>
        </p:nvGrpSpPr>
        <p:grpSpPr bwMode="auto">
          <a:xfrm rot="10800000">
            <a:off x="7227093" y="5541645"/>
            <a:ext cx="428625" cy="635000"/>
            <a:chOff x="1666875" y="2495550"/>
            <a:chExt cx="428625" cy="635296"/>
          </a:xfrm>
        </p:grpSpPr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  <p:sp>
        <p:nvSpPr>
          <p:cNvPr id="34" name="TextBox 8"/>
          <p:cNvSpPr txBox="1"/>
          <p:nvPr/>
        </p:nvSpPr>
        <p:spPr>
          <a:xfrm>
            <a:off x="5841253" y="1293792"/>
            <a:ext cx="2820900" cy="95410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dirty="0" smtClean="0"/>
              <a:t>Improvement;</a:t>
            </a:r>
          </a:p>
          <a:p>
            <a:pPr algn="ctr">
              <a:defRPr/>
            </a:pPr>
            <a:r>
              <a:rPr lang="en-US" sz="2800" dirty="0" smtClean="0"/>
              <a:t>Accept </a:t>
            </a:r>
            <a:r>
              <a:rPr lang="en-US" sz="2800" i="1" dirty="0" smtClean="0"/>
              <a:t>f</a:t>
            </a:r>
            <a:r>
              <a:rPr lang="en-US" sz="2800" dirty="0" smtClean="0"/>
              <a:t>*</a:t>
            </a:r>
            <a:r>
              <a:rPr lang="en-US" sz="2400" i="1" dirty="0" smtClean="0"/>
              <a:t>p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71839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tsukuba_lef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2179638"/>
            <a:ext cx="3328987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6" descr="tsukuba_right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2181225"/>
            <a:ext cx="3330575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560638" y="2840038"/>
            <a:ext cx="168275" cy="15875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38200" y="2921000"/>
            <a:ext cx="7278688" cy="3175"/>
          </a:xfrm>
          <a:custGeom>
            <a:avLst/>
            <a:gdLst>
              <a:gd name="T0" fmla="*/ 2147483647 w 4585"/>
              <a:gd name="T1" fmla="*/ 0 h 2"/>
              <a:gd name="T2" fmla="*/ 0 w 4585"/>
              <a:gd name="T3" fmla="*/ 2147483647 h 2"/>
              <a:gd name="T4" fmla="*/ 0 60000 65536"/>
              <a:gd name="T5" fmla="*/ 0 60000 65536"/>
              <a:gd name="T6" fmla="*/ 0 w 4585"/>
              <a:gd name="T7" fmla="*/ 0 h 2"/>
              <a:gd name="T8" fmla="*/ 4585 w 4585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85" h="2">
                <a:moveTo>
                  <a:pt x="4585" y="0"/>
                </a:moveTo>
                <a:lnTo>
                  <a:pt x="0" y="2"/>
                </a:ln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459538" y="2825750"/>
            <a:ext cx="174625" cy="17780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auto">
          <a:xfrm>
            <a:off x="849313" y="4624388"/>
            <a:ext cx="33131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Left image</a:t>
            </a:r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4810125" y="4624388"/>
            <a:ext cx="3313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Right image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622925" y="3113088"/>
            <a:ext cx="2005013" cy="9032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Find point of maximum correspondence</a:t>
            </a:r>
          </a:p>
        </p:txBody>
      </p:sp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Local Stereo Algorithms</a:t>
            </a:r>
          </a:p>
        </p:txBody>
      </p:sp>
      <p:sp>
        <p:nvSpPr>
          <p:cNvPr id="18" name="Rechteck 17"/>
          <p:cNvSpPr/>
          <p:nvPr/>
        </p:nvSpPr>
        <p:spPr>
          <a:xfrm>
            <a:off x="212725" y="936625"/>
            <a:ext cx="8201025" cy="5800725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TextBox 8"/>
          <p:cNvSpPr txBox="1"/>
          <p:nvPr/>
        </p:nvSpPr>
        <p:spPr>
          <a:xfrm>
            <a:off x="1004888" y="1401763"/>
            <a:ext cx="6913562" cy="40934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600" dirty="0" smtClean="0"/>
              <a:t>Implicit smoothness assumption:</a:t>
            </a:r>
          </a:p>
          <a:p>
            <a:pPr marL="571500" indent="-571500">
              <a:buFont typeface="Arial" pitchFamily="34" charset="0"/>
              <a:buChar char="•"/>
              <a:defRPr/>
            </a:pPr>
            <a:r>
              <a:rPr lang="en-US" sz="3200" dirty="0" smtClean="0"/>
              <a:t>All pixels within support window have the </a:t>
            </a:r>
            <a:r>
              <a:rPr lang="en-US" sz="3200" b="1" dirty="0" smtClean="0">
                <a:solidFill>
                  <a:srgbClr val="FF0000"/>
                </a:solidFill>
              </a:rPr>
              <a:t>same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integer-valued </a:t>
            </a:r>
            <a:r>
              <a:rPr lang="en-US" sz="3200" dirty="0" smtClean="0"/>
              <a:t>disparity</a:t>
            </a:r>
          </a:p>
          <a:p>
            <a:pPr>
              <a:defRPr/>
            </a:pPr>
            <a:r>
              <a:rPr lang="en-US" sz="3200" dirty="0" smtClean="0"/>
              <a:t>Problems: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/>
              <a:t>Sub-pixel disparities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/>
              <a:t>Slanted surfaces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/>
              <a:t>Disparity discontinuities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5724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861333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 smtClean="0"/>
              <a:t>PatchMatch</a:t>
            </a:r>
            <a:r>
              <a:rPr lang="en-US" dirty="0" smtClean="0"/>
              <a:t> Stereo in Action</a:t>
            </a:r>
          </a:p>
        </p:txBody>
      </p:sp>
      <p:pic>
        <p:nvPicPr>
          <p:cNvPr id="2" name="Step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72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5" y="849313"/>
            <a:ext cx="7623175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Global Methods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>
          <a:xfrm>
            <a:off x="90488" y="1657350"/>
            <a:ext cx="8291512" cy="436721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Our slanted windows can be used as a data term for global methods (see paper).</a:t>
            </a:r>
          </a:p>
        </p:txBody>
      </p:sp>
    </p:spTree>
    <p:extLst>
      <p:ext uri="{BB962C8B-B14F-4D97-AF65-F5344CB8AC3E}">
        <p14:creationId xmlns:p14="http://schemas.microsoft.com/office/powerpoint/2010/main" val="185260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485775" y="2286000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0" dirty="0" smtClean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278232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5" y="849313"/>
            <a:ext cx="7623175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Evaluation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>
          <a:xfrm>
            <a:off x="90488" y="1581150"/>
            <a:ext cx="8291512" cy="4867275"/>
          </a:xfrm>
        </p:spPr>
        <p:txBody>
          <a:bodyPr/>
          <a:lstStyle/>
          <a:p>
            <a:pPr>
              <a:defRPr/>
            </a:pPr>
            <a:r>
              <a:rPr lang="en-US" sz="2800" dirty="0" smtClean="0"/>
              <a:t>We implement two competitors in our </a:t>
            </a:r>
            <a:r>
              <a:rPr lang="en-US" sz="2800" dirty="0" err="1" smtClean="0"/>
              <a:t>PatchMatch</a:t>
            </a:r>
            <a:r>
              <a:rPr lang="en-US" sz="2800" dirty="0" smtClean="0"/>
              <a:t> framework.</a:t>
            </a:r>
          </a:p>
          <a:p>
            <a:pPr lvl="1">
              <a:defRPr/>
            </a:pPr>
            <a:r>
              <a:rPr lang="en-US" sz="2400" dirty="0" smtClean="0"/>
              <a:t>Competitor 1:</a:t>
            </a:r>
          </a:p>
          <a:p>
            <a:pPr lvl="2">
              <a:defRPr/>
            </a:pPr>
            <a:r>
              <a:rPr lang="en-US" sz="2400" b="1" dirty="0" err="1" smtClean="0">
                <a:solidFill>
                  <a:srgbClr val="00B050"/>
                </a:solidFill>
              </a:rPr>
              <a:t>Fronto</a:t>
            </a:r>
            <a:r>
              <a:rPr lang="en-US" sz="2400" b="1" dirty="0" smtClean="0">
                <a:solidFill>
                  <a:srgbClr val="00B050"/>
                </a:solidFill>
              </a:rPr>
              <a:t>-parallel</a:t>
            </a:r>
            <a:r>
              <a:rPr lang="en-US" sz="2400" dirty="0" smtClean="0"/>
              <a:t> windows matched at </a:t>
            </a:r>
            <a:r>
              <a:rPr lang="en-US" sz="2400" b="1" dirty="0" smtClean="0">
                <a:solidFill>
                  <a:srgbClr val="00B050"/>
                </a:solidFill>
              </a:rPr>
              <a:t>integer</a:t>
            </a:r>
            <a:r>
              <a:rPr lang="en-US" sz="2400" dirty="0" smtClean="0"/>
              <a:t> disparities</a:t>
            </a:r>
          </a:p>
          <a:p>
            <a:pPr lvl="1">
              <a:defRPr/>
            </a:pPr>
            <a:r>
              <a:rPr lang="en-US" sz="2400" dirty="0" smtClean="0"/>
              <a:t>Competitor 2:</a:t>
            </a:r>
          </a:p>
          <a:p>
            <a:pPr lvl="2">
              <a:defRPr/>
            </a:pPr>
            <a:r>
              <a:rPr lang="en-US" sz="2400" b="1" dirty="0" err="1" smtClean="0">
                <a:solidFill>
                  <a:srgbClr val="00B050"/>
                </a:solidFill>
              </a:rPr>
              <a:t>Fronto</a:t>
            </a:r>
            <a:r>
              <a:rPr lang="en-US" sz="2400" b="1" dirty="0" smtClean="0">
                <a:solidFill>
                  <a:srgbClr val="00B050"/>
                </a:solidFill>
              </a:rPr>
              <a:t>-parallel</a:t>
            </a:r>
            <a:r>
              <a:rPr lang="en-US" sz="2400" dirty="0" smtClean="0"/>
              <a:t> windows matched at </a:t>
            </a:r>
            <a:r>
              <a:rPr lang="en-US" sz="2400" b="1" dirty="0" smtClean="0">
                <a:solidFill>
                  <a:srgbClr val="00B050"/>
                </a:solidFill>
              </a:rPr>
              <a:t>sub-pixel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smtClean="0"/>
              <a:t>disparities</a:t>
            </a:r>
          </a:p>
          <a:p>
            <a:pPr>
              <a:defRPr/>
            </a:pPr>
            <a:r>
              <a:rPr lang="de-AT" sz="2800" dirty="0" err="1" smtClean="0"/>
              <a:t>Testbed</a:t>
            </a:r>
            <a:r>
              <a:rPr lang="de-AT" sz="2800" dirty="0" smtClean="0"/>
              <a:t>:</a:t>
            </a:r>
          </a:p>
          <a:p>
            <a:pPr lvl="1">
              <a:defRPr/>
            </a:pPr>
            <a:r>
              <a:rPr lang="de-AT" sz="2400" dirty="0" err="1" smtClean="0"/>
              <a:t>Middlebury</a:t>
            </a:r>
            <a:endParaRPr lang="de-AT" sz="2400" dirty="0" smtClean="0"/>
          </a:p>
        </p:txBody>
      </p:sp>
    </p:spTree>
    <p:extLst>
      <p:ext uri="{BB962C8B-B14F-4D97-AF65-F5344CB8AC3E}">
        <p14:creationId xmlns:p14="http://schemas.microsoft.com/office/powerpoint/2010/main" val="32346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8215086" y="849086"/>
            <a:ext cx="928914" cy="600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6" y="849313"/>
            <a:ext cx="7785100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Error threshold 1 (Middlebury default)</a:t>
            </a:r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1684342"/>
            <a:ext cx="9078686" cy="101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9829" y="1756229"/>
            <a:ext cx="8948057" cy="939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79828" y="2695872"/>
            <a:ext cx="8948057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Ranking in the Middlebury online table</a:t>
            </a:r>
          </a:p>
        </p:txBody>
      </p:sp>
    </p:spTree>
    <p:extLst>
      <p:ext uri="{BB962C8B-B14F-4D97-AF65-F5344CB8AC3E}">
        <p14:creationId xmlns:p14="http://schemas.microsoft.com/office/powerpoint/2010/main" val="403336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8215086" y="849086"/>
            <a:ext cx="928914" cy="600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6" y="849313"/>
            <a:ext cx="7785100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Error threshold 1 (Middlebury default)</a:t>
            </a:r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1684342"/>
            <a:ext cx="9078686" cy="101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9829" y="1756229"/>
            <a:ext cx="8948057" cy="939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79828" y="2695872"/>
            <a:ext cx="8948057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Ranking in the Middlebury online table</a:t>
            </a:r>
          </a:p>
        </p:txBody>
      </p:sp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794" y="3430361"/>
            <a:ext cx="3174321" cy="2645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549" y="3430361"/>
            <a:ext cx="3177347" cy="2645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1384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00" y="4125501"/>
            <a:ext cx="2340756" cy="195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 bwMode="auto">
          <a:xfrm>
            <a:off x="43542" y="6076131"/>
            <a:ext cx="2452914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Teddy set (Middlebury)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2532695" y="6076134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Disparity map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5740292" y="6076137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Error map (black = wrong)</a:t>
            </a:r>
          </a:p>
        </p:txBody>
      </p:sp>
      <p:sp>
        <p:nvSpPr>
          <p:cNvPr id="7" name="Rechteck 6"/>
          <p:cNvSpPr/>
          <p:nvPr/>
        </p:nvSpPr>
        <p:spPr>
          <a:xfrm>
            <a:off x="5827486" y="2496457"/>
            <a:ext cx="1567543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hteck 22"/>
          <p:cNvSpPr/>
          <p:nvPr/>
        </p:nvSpPr>
        <p:spPr>
          <a:xfrm>
            <a:off x="79829" y="3330653"/>
            <a:ext cx="8948056" cy="334591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Gerade Verbindung mit Pfeil 26"/>
          <p:cNvCxnSpPr/>
          <p:nvPr/>
        </p:nvCxnSpPr>
        <p:spPr>
          <a:xfrm>
            <a:off x="6611257" y="2695872"/>
            <a:ext cx="0" cy="634781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2111830" y="2481942"/>
            <a:ext cx="457200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8"/>
          <p:cNvSpPr txBox="1"/>
          <p:nvPr/>
        </p:nvSpPr>
        <p:spPr>
          <a:xfrm>
            <a:off x="2735943" y="1570091"/>
            <a:ext cx="6402091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err="1" smtClean="0"/>
              <a:t>Fronto</a:t>
            </a:r>
            <a:r>
              <a:rPr lang="en-US" sz="2000" dirty="0" smtClean="0"/>
              <a:t>-parallel windows at integer disparities (Comp. 1)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Rank </a:t>
            </a:r>
            <a:r>
              <a:rPr lang="en-US" sz="2000" b="1" dirty="0" smtClean="0"/>
              <a:t>32</a:t>
            </a:r>
            <a:r>
              <a:rPr lang="en-US" sz="2000" dirty="0" smtClean="0"/>
              <a:t> of </a:t>
            </a:r>
            <a:r>
              <a:rPr lang="en-US" sz="2000" b="1" dirty="0" smtClean="0"/>
              <a:t>110</a:t>
            </a:r>
            <a:r>
              <a:rPr lang="en-US" sz="2000" dirty="0" smtClean="0"/>
              <a:t> Middlebury submissions</a:t>
            </a:r>
            <a:endParaRPr lang="en-US" sz="2000" dirty="0"/>
          </a:p>
        </p:txBody>
      </p:sp>
      <p:cxnSp>
        <p:nvCxnSpPr>
          <p:cNvPr id="40" name="Gerade Verbindung mit Pfeil 39"/>
          <p:cNvCxnSpPr>
            <a:stCxn id="39" idx="1"/>
            <a:endCxn id="38" idx="0"/>
          </p:cNvCxnSpPr>
          <p:nvPr/>
        </p:nvCxnSpPr>
        <p:spPr>
          <a:xfrm flipH="1">
            <a:off x="2340430" y="1924034"/>
            <a:ext cx="395513" cy="55790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052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8215086" y="849086"/>
            <a:ext cx="928914" cy="600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6" y="849313"/>
            <a:ext cx="7785100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Error threshold 1 (Middlebury default)</a:t>
            </a:r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1684342"/>
            <a:ext cx="9078686" cy="101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9829" y="1756229"/>
            <a:ext cx="8948057" cy="939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79828" y="2695872"/>
            <a:ext cx="8948057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Ranking in the Middlebury online table</a:t>
            </a:r>
          </a:p>
        </p:txBody>
      </p:sp>
      <p:pic>
        <p:nvPicPr>
          <p:cNvPr id="10138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950" y="3430361"/>
            <a:ext cx="3177340" cy="2645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138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00" y="4125501"/>
            <a:ext cx="2340756" cy="195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 bwMode="auto">
          <a:xfrm>
            <a:off x="43542" y="6076131"/>
            <a:ext cx="2452914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Teddy set (Middlebury)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2532695" y="6076134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Disparity map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5740292" y="6076137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Error map (black = wrong)</a:t>
            </a:r>
          </a:p>
        </p:txBody>
      </p:sp>
      <p:sp>
        <p:nvSpPr>
          <p:cNvPr id="7" name="Rechteck 6"/>
          <p:cNvSpPr/>
          <p:nvPr/>
        </p:nvSpPr>
        <p:spPr>
          <a:xfrm>
            <a:off x="5827486" y="2307775"/>
            <a:ext cx="1567543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hteck 22"/>
          <p:cNvSpPr/>
          <p:nvPr/>
        </p:nvSpPr>
        <p:spPr>
          <a:xfrm>
            <a:off x="79829" y="3330653"/>
            <a:ext cx="8948056" cy="334591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Gerade Verbindung mit Pfeil 26"/>
          <p:cNvCxnSpPr>
            <a:stCxn id="7" idx="2"/>
          </p:cNvCxnSpPr>
          <p:nvPr/>
        </p:nvCxnSpPr>
        <p:spPr>
          <a:xfrm flipH="1">
            <a:off x="6611257" y="2507190"/>
            <a:ext cx="1" cy="82346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2111830" y="2307774"/>
            <a:ext cx="457200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8"/>
          <p:cNvSpPr txBox="1"/>
          <p:nvPr/>
        </p:nvSpPr>
        <p:spPr>
          <a:xfrm>
            <a:off x="2735943" y="1461236"/>
            <a:ext cx="6402091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err="1" smtClean="0"/>
              <a:t>Fronto</a:t>
            </a:r>
            <a:r>
              <a:rPr lang="en-US" sz="2000" dirty="0" smtClean="0"/>
              <a:t>-parallel windows at sub-pixel disp. (Comp. 2)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Rank </a:t>
            </a:r>
            <a:r>
              <a:rPr lang="en-US" sz="2000" b="1" dirty="0" smtClean="0"/>
              <a:t>22</a:t>
            </a:r>
            <a:r>
              <a:rPr lang="en-US" sz="2000" dirty="0" smtClean="0"/>
              <a:t> of </a:t>
            </a:r>
            <a:r>
              <a:rPr lang="en-US" sz="2000" b="1" dirty="0" smtClean="0"/>
              <a:t>110</a:t>
            </a:r>
            <a:r>
              <a:rPr lang="en-US" sz="2000" dirty="0" smtClean="0"/>
              <a:t> Middlebury submissions</a:t>
            </a:r>
            <a:endParaRPr lang="en-US" sz="2000" dirty="0"/>
          </a:p>
        </p:txBody>
      </p:sp>
      <p:cxnSp>
        <p:nvCxnSpPr>
          <p:cNvPr id="40" name="Gerade Verbindung mit Pfeil 39"/>
          <p:cNvCxnSpPr>
            <a:stCxn id="39" idx="1"/>
            <a:endCxn id="38" idx="0"/>
          </p:cNvCxnSpPr>
          <p:nvPr/>
        </p:nvCxnSpPr>
        <p:spPr>
          <a:xfrm flipH="1">
            <a:off x="2340430" y="1815179"/>
            <a:ext cx="395513" cy="4925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694" y="3430361"/>
            <a:ext cx="3171419" cy="2643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319" y="3448338"/>
            <a:ext cx="3151645" cy="262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68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8215086" y="849086"/>
            <a:ext cx="928914" cy="600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6" y="849313"/>
            <a:ext cx="7785100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Error threshold 1 (Middlebury default)</a:t>
            </a:r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1684342"/>
            <a:ext cx="9078686" cy="101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9829" y="1756229"/>
            <a:ext cx="8948057" cy="939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79828" y="2695872"/>
            <a:ext cx="8948057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Ranking in the Middlebury online table</a:t>
            </a:r>
          </a:p>
        </p:txBody>
      </p:sp>
      <p:pic>
        <p:nvPicPr>
          <p:cNvPr id="10138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00" y="4125501"/>
            <a:ext cx="2340756" cy="195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 bwMode="auto">
          <a:xfrm>
            <a:off x="43542" y="6076131"/>
            <a:ext cx="2452914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Teddy set (Middlebury)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2532695" y="6076134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Disparity map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5740292" y="6076137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Error map (black = wrong)</a:t>
            </a:r>
          </a:p>
        </p:txBody>
      </p:sp>
      <p:sp>
        <p:nvSpPr>
          <p:cNvPr id="7" name="Rechteck 6"/>
          <p:cNvSpPr/>
          <p:nvPr/>
        </p:nvSpPr>
        <p:spPr>
          <a:xfrm>
            <a:off x="5827486" y="2140864"/>
            <a:ext cx="1567543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hteck 22"/>
          <p:cNvSpPr/>
          <p:nvPr/>
        </p:nvSpPr>
        <p:spPr>
          <a:xfrm>
            <a:off x="79829" y="3330653"/>
            <a:ext cx="8948056" cy="334591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Gerade Verbindung mit Pfeil 26"/>
          <p:cNvCxnSpPr>
            <a:stCxn id="7" idx="2"/>
          </p:cNvCxnSpPr>
          <p:nvPr/>
        </p:nvCxnSpPr>
        <p:spPr>
          <a:xfrm>
            <a:off x="6611258" y="2340279"/>
            <a:ext cx="0" cy="99037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2111830" y="2148120"/>
            <a:ext cx="457200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8"/>
          <p:cNvSpPr txBox="1"/>
          <p:nvPr/>
        </p:nvSpPr>
        <p:spPr>
          <a:xfrm>
            <a:off x="2741909" y="924208"/>
            <a:ext cx="6402091" cy="10156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Our slanted windows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Rank </a:t>
            </a:r>
            <a:r>
              <a:rPr lang="en-US" sz="2000" b="1" dirty="0" smtClean="0"/>
              <a:t>11</a:t>
            </a:r>
            <a:r>
              <a:rPr lang="en-US" sz="2000" dirty="0" smtClean="0"/>
              <a:t> of </a:t>
            </a:r>
            <a:r>
              <a:rPr lang="en-US" sz="2000" b="1" dirty="0" smtClean="0"/>
              <a:t>110</a:t>
            </a:r>
            <a:r>
              <a:rPr lang="en-US" sz="2000" dirty="0" smtClean="0"/>
              <a:t> Middlebury submissions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de-AT" sz="2000" dirty="0" smtClean="0"/>
              <a:t>Best-</a:t>
            </a:r>
            <a:r>
              <a:rPr lang="de-AT" sz="2000" dirty="0" err="1" smtClean="0"/>
              <a:t>performing</a:t>
            </a:r>
            <a:r>
              <a:rPr lang="de-AT" sz="2000" dirty="0" smtClean="0"/>
              <a:t> </a:t>
            </a:r>
            <a:r>
              <a:rPr lang="de-AT" sz="2000" dirty="0" err="1" smtClean="0"/>
              <a:t>local</a:t>
            </a:r>
            <a:r>
              <a:rPr lang="de-AT" sz="2000" dirty="0" smtClean="0"/>
              <a:t> </a:t>
            </a:r>
            <a:r>
              <a:rPr lang="de-AT" sz="2000" dirty="0" err="1" smtClean="0"/>
              <a:t>method</a:t>
            </a:r>
            <a:endParaRPr lang="en-US" sz="2000" dirty="0"/>
          </a:p>
        </p:txBody>
      </p:sp>
      <p:cxnSp>
        <p:nvCxnSpPr>
          <p:cNvPr id="40" name="Gerade Verbindung mit Pfeil 39"/>
          <p:cNvCxnSpPr>
            <a:stCxn id="39" idx="1"/>
            <a:endCxn id="38" idx="0"/>
          </p:cNvCxnSpPr>
          <p:nvPr/>
        </p:nvCxnSpPr>
        <p:spPr>
          <a:xfrm flipH="1">
            <a:off x="2340430" y="1432040"/>
            <a:ext cx="401479" cy="71608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29" y="3432785"/>
            <a:ext cx="3171420" cy="264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292" y="3429352"/>
            <a:ext cx="3177340" cy="264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0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8215086" y="849086"/>
            <a:ext cx="928914" cy="600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6" y="849313"/>
            <a:ext cx="7785100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Error threshold 1 (Middlebury default)</a:t>
            </a:r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1684342"/>
            <a:ext cx="9078686" cy="101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9829" y="1756229"/>
            <a:ext cx="8948057" cy="939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79828" y="2695872"/>
            <a:ext cx="8948057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Ranking in the Middlebury online table</a:t>
            </a:r>
          </a:p>
        </p:txBody>
      </p:sp>
      <p:pic>
        <p:nvPicPr>
          <p:cNvPr id="10138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00" y="4125501"/>
            <a:ext cx="2340756" cy="195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itle 1"/>
          <p:cNvSpPr txBox="1">
            <a:spLocks/>
          </p:cNvSpPr>
          <p:nvPr/>
        </p:nvSpPr>
        <p:spPr bwMode="auto">
          <a:xfrm>
            <a:off x="43542" y="6076131"/>
            <a:ext cx="2452914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Teddy set (Middlebury)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2532695" y="6076134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Disparity map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 bwMode="auto">
          <a:xfrm>
            <a:off x="5740292" y="6076137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Error map (black = wrong)</a:t>
            </a:r>
          </a:p>
        </p:txBody>
      </p:sp>
      <p:sp>
        <p:nvSpPr>
          <p:cNvPr id="7" name="Rechteck 6"/>
          <p:cNvSpPr/>
          <p:nvPr/>
        </p:nvSpPr>
        <p:spPr>
          <a:xfrm>
            <a:off x="5827486" y="2140864"/>
            <a:ext cx="1567543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hteck 22"/>
          <p:cNvSpPr/>
          <p:nvPr/>
        </p:nvSpPr>
        <p:spPr>
          <a:xfrm>
            <a:off x="79829" y="3330653"/>
            <a:ext cx="8948056" cy="334591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Gerade Verbindung mit Pfeil 26"/>
          <p:cNvCxnSpPr>
            <a:stCxn id="7" idx="2"/>
          </p:cNvCxnSpPr>
          <p:nvPr/>
        </p:nvCxnSpPr>
        <p:spPr>
          <a:xfrm>
            <a:off x="6611258" y="2340279"/>
            <a:ext cx="0" cy="99037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2111830" y="2148120"/>
            <a:ext cx="457200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8"/>
          <p:cNvSpPr txBox="1"/>
          <p:nvPr/>
        </p:nvSpPr>
        <p:spPr>
          <a:xfrm>
            <a:off x="2741909" y="924208"/>
            <a:ext cx="6402091" cy="10156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Our slanted windows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Rank </a:t>
            </a:r>
            <a:r>
              <a:rPr lang="en-US" sz="2000" b="1" dirty="0" smtClean="0"/>
              <a:t>11</a:t>
            </a:r>
            <a:r>
              <a:rPr lang="en-US" sz="2000" dirty="0" smtClean="0"/>
              <a:t> of </a:t>
            </a:r>
            <a:r>
              <a:rPr lang="en-US" sz="2000" b="1" dirty="0" smtClean="0"/>
              <a:t>110</a:t>
            </a:r>
            <a:r>
              <a:rPr lang="en-US" sz="2000" dirty="0" smtClean="0"/>
              <a:t> Middlebury submissions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de-AT" sz="2000" dirty="0" smtClean="0"/>
              <a:t>Best-</a:t>
            </a:r>
            <a:r>
              <a:rPr lang="de-AT" sz="2000" dirty="0" err="1" smtClean="0"/>
              <a:t>performing</a:t>
            </a:r>
            <a:r>
              <a:rPr lang="de-AT" sz="2000" dirty="0" smtClean="0"/>
              <a:t> </a:t>
            </a:r>
            <a:r>
              <a:rPr lang="de-AT" sz="2000" dirty="0" err="1" smtClean="0"/>
              <a:t>local</a:t>
            </a:r>
            <a:r>
              <a:rPr lang="de-AT" sz="2000" dirty="0" smtClean="0"/>
              <a:t> </a:t>
            </a:r>
            <a:r>
              <a:rPr lang="de-AT" sz="2000" dirty="0" err="1" smtClean="0"/>
              <a:t>method</a:t>
            </a:r>
            <a:endParaRPr lang="en-US" sz="2000" dirty="0"/>
          </a:p>
        </p:txBody>
      </p:sp>
      <p:cxnSp>
        <p:nvCxnSpPr>
          <p:cNvPr id="40" name="Gerade Verbindung mit Pfeil 39"/>
          <p:cNvCxnSpPr>
            <a:stCxn id="39" idx="1"/>
            <a:endCxn id="38" idx="0"/>
          </p:cNvCxnSpPr>
          <p:nvPr/>
        </p:nvCxnSpPr>
        <p:spPr>
          <a:xfrm flipH="1">
            <a:off x="2340430" y="1432040"/>
            <a:ext cx="401479" cy="71608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29" y="3432785"/>
            <a:ext cx="3171420" cy="264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0292" y="3429352"/>
            <a:ext cx="3177340" cy="2646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8"/>
          <p:cNvSpPr txBox="1"/>
          <p:nvPr/>
        </p:nvSpPr>
        <p:spPr>
          <a:xfrm>
            <a:off x="1188882" y="2468670"/>
            <a:ext cx="4936148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smtClean="0"/>
              <a:t>Rank #1 on Teddy in non-occluded regions</a:t>
            </a:r>
            <a:endParaRPr lang="en-US" sz="2000"/>
          </a:p>
        </p:txBody>
      </p:sp>
      <p:cxnSp>
        <p:nvCxnSpPr>
          <p:cNvPr id="25" name="Gerade Verbindung mit Pfeil 24"/>
          <p:cNvCxnSpPr/>
          <p:nvPr/>
        </p:nvCxnSpPr>
        <p:spPr>
          <a:xfrm flipV="1">
            <a:off x="4644571" y="2247827"/>
            <a:ext cx="1298383" cy="22084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663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8215086" y="849086"/>
            <a:ext cx="928914" cy="600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1684342"/>
            <a:ext cx="9078686" cy="101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79828" y="2695872"/>
            <a:ext cx="8948057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Ranking in the Middlebury online table</a:t>
            </a: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2166975"/>
            <a:ext cx="7511143" cy="51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9829" y="1741715"/>
            <a:ext cx="8948057" cy="939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/>
          <p:cNvSpPr/>
          <p:nvPr/>
        </p:nvSpPr>
        <p:spPr>
          <a:xfrm>
            <a:off x="5827486" y="2148121"/>
            <a:ext cx="1567543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Gerade Verbindung mit Pfeil 8"/>
          <p:cNvCxnSpPr>
            <a:stCxn id="8" idx="2"/>
          </p:cNvCxnSpPr>
          <p:nvPr/>
        </p:nvCxnSpPr>
        <p:spPr>
          <a:xfrm flipH="1">
            <a:off x="6611257" y="2347536"/>
            <a:ext cx="1" cy="98311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2111830" y="2155377"/>
            <a:ext cx="457200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00" y="4125501"/>
            <a:ext cx="2340756" cy="195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 bwMode="auto">
          <a:xfrm>
            <a:off x="2532695" y="6076134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Disparity map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5740292" y="6076137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Error map (black = wrong)</a:t>
            </a:r>
          </a:p>
        </p:txBody>
      </p:sp>
      <p:sp>
        <p:nvSpPr>
          <p:cNvPr id="19" name="Rechteck 18"/>
          <p:cNvSpPr/>
          <p:nvPr/>
        </p:nvSpPr>
        <p:spPr>
          <a:xfrm>
            <a:off x="79829" y="3330653"/>
            <a:ext cx="8948056" cy="334591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/>
          <p:cNvSpPr txBox="1">
            <a:spLocks/>
          </p:cNvSpPr>
          <p:nvPr/>
        </p:nvSpPr>
        <p:spPr bwMode="auto">
          <a:xfrm>
            <a:off x="349705" y="849313"/>
            <a:ext cx="8707208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mtClean="0"/>
              <a:t>Error threshold 0.5 (Sub-Pixel Evaluation)</a:t>
            </a:r>
            <a:endParaRPr lang="en-US" dirty="0" smtClean="0"/>
          </a:p>
        </p:txBody>
      </p:sp>
      <p:sp>
        <p:nvSpPr>
          <p:cNvPr id="29" name="TextBox 8"/>
          <p:cNvSpPr txBox="1"/>
          <p:nvPr/>
        </p:nvSpPr>
        <p:spPr>
          <a:xfrm>
            <a:off x="2741909" y="2479045"/>
            <a:ext cx="6402091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Our slanted windows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Rank </a:t>
            </a:r>
            <a:r>
              <a:rPr lang="en-US" sz="2000" b="1" dirty="0" smtClean="0"/>
              <a:t>2</a:t>
            </a:r>
            <a:r>
              <a:rPr lang="en-US" sz="2000" dirty="0" smtClean="0"/>
              <a:t> of </a:t>
            </a:r>
            <a:r>
              <a:rPr lang="en-US" sz="2000" b="1" dirty="0" smtClean="0"/>
              <a:t>110</a:t>
            </a:r>
            <a:r>
              <a:rPr lang="en-US" sz="2000" dirty="0" smtClean="0"/>
              <a:t> Middlebury submissions</a:t>
            </a:r>
          </a:p>
        </p:txBody>
      </p:sp>
      <p:cxnSp>
        <p:nvCxnSpPr>
          <p:cNvPr id="30" name="Gerade Verbindung mit Pfeil 29"/>
          <p:cNvCxnSpPr>
            <a:stCxn id="29" idx="1"/>
            <a:endCxn id="10" idx="2"/>
          </p:cNvCxnSpPr>
          <p:nvPr/>
        </p:nvCxnSpPr>
        <p:spPr>
          <a:xfrm flipH="1" flipV="1">
            <a:off x="2340430" y="2354792"/>
            <a:ext cx="401479" cy="47819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29" y="3432785"/>
            <a:ext cx="3171420" cy="264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229" y="3432785"/>
            <a:ext cx="3173226" cy="264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itle 1"/>
          <p:cNvSpPr txBox="1">
            <a:spLocks/>
          </p:cNvSpPr>
          <p:nvPr/>
        </p:nvSpPr>
        <p:spPr bwMode="auto">
          <a:xfrm>
            <a:off x="43542" y="6076131"/>
            <a:ext cx="2452914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Teddy set (Middlebury)</a:t>
            </a:r>
          </a:p>
        </p:txBody>
      </p:sp>
    </p:spTree>
    <p:extLst>
      <p:ext uri="{BB962C8B-B14F-4D97-AF65-F5344CB8AC3E}">
        <p14:creationId xmlns:p14="http://schemas.microsoft.com/office/powerpoint/2010/main" val="293907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tsukuba_lef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2179638"/>
            <a:ext cx="3328987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6" descr="tsukuba_right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2181225"/>
            <a:ext cx="3330575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560638" y="2840038"/>
            <a:ext cx="168275" cy="15875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38200" y="2921000"/>
            <a:ext cx="7278688" cy="3175"/>
          </a:xfrm>
          <a:custGeom>
            <a:avLst/>
            <a:gdLst>
              <a:gd name="T0" fmla="*/ 2147483647 w 4585"/>
              <a:gd name="T1" fmla="*/ 0 h 2"/>
              <a:gd name="T2" fmla="*/ 0 w 4585"/>
              <a:gd name="T3" fmla="*/ 2147483647 h 2"/>
              <a:gd name="T4" fmla="*/ 0 60000 65536"/>
              <a:gd name="T5" fmla="*/ 0 60000 65536"/>
              <a:gd name="T6" fmla="*/ 0 w 4585"/>
              <a:gd name="T7" fmla="*/ 0 h 2"/>
              <a:gd name="T8" fmla="*/ 4585 w 4585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85" h="2">
                <a:moveTo>
                  <a:pt x="4585" y="0"/>
                </a:moveTo>
                <a:lnTo>
                  <a:pt x="0" y="2"/>
                </a:ln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459538" y="2825750"/>
            <a:ext cx="174625" cy="17780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auto">
          <a:xfrm>
            <a:off x="849313" y="4624388"/>
            <a:ext cx="33131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Left image</a:t>
            </a:r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4810125" y="4624388"/>
            <a:ext cx="3313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Right image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622925" y="3113088"/>
            <a:ext cx="2005013" cy="9032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Find point of maximum correspondence</a:t>
            </a:r>
          </a:p>
        </p:txBody>
      </p:sp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Local Stereo Algorithms</a:t>
            </a:r>
          </a:p>
        </p:txBody>
      </p:sp>
      <p:sp>
        <p:nvSpPr>
          <p:cNvPr id="18" name="Rechteck 17"/>
          <p:cNvSpPr/>
          <p:nvPr/>
        </p:nvSpPr>
        <p:spPr>
          <a:xfrm>
            <a:off x="132556" y="1019175"/>
            <a:ext cx="8201025" cy="5800725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TextBox 8"/>
          <p:cNvSpPr txBox="1"/>
          <p:nvPr/>
        </p:nvSpPr>
        <p:spPr>
          <a:xfrm>
            <a:off x="1004888" y="1401763"/>
            <a:ext cx="6913562" cy="40934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600" dirty="0" smtClean="0"/>
              <a:t>Implicit smoothness assumption:</a:t>
            </a:r>
          </a:p>
          <a:p>
            <a:pPr marL="571500" indent="-571500">
              <a:buFont typeface="Arial" pitchFamily="34" charset="0"/>
              <a:buChar char="•"/>
              <a:defRPr/>
            </a:pPr>
            <a:r>
              <a:rPr lang="en-US" sz="3200" dirty="0" smtClean="0"/>
              <a:t>All pixels within support window have the </a:t>
            </a:r>
            <a:r>
              <a:rPr lang="en-US" sz="3200" b="1" dirty="0" smtClean="0">
                <a:solidFill>
                  <a:srgbClr val="FF0000"/>
                </a:solidFill>
              </a:rPr>
              <a:t>same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integer-valued </a:t>
            </a:r>
            <a:r>
              <a:rPr lang="en-US" sz="3200" dirty="0" smtClean="0"/>
              <a:t>disparity</a:t>
            </a:r>
          </a:p>
          <a:p>
            <a:pPr>
              <a:defRPr/>
            </a:pPr>
            <a:r>
              <a:rPr lang="en-US" sz="3200" dirty="0" smtClean="0"/>
              <a:t>Problems: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/>
              <a:t>Sub-pixel disparities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/>
              <a:t>Slanted surfaces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Disparity discontinuities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30120" y="4498977"/>
            <a:ext cx="2799556" cy="13849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smtClean="0"/>
              <a:t>We use adaptive Support Weights </a:t>
            </a:r>
            <a:r>
              <a:rPr lang="en-US" sz="2800" dirty="0"/>
              <a:t>[Yoon, </a:t>
            </a:r>
            <a:r>
              <a:rPr lang="en-US" sz="2800" dirty="0" smtClean="0"/>
              <a:t>CVPR05]</a:t>
            </a:r>
            <a:endParaRPr lang="en-US" sz="2400" dirty="0"/>
          </a:p>
        </p:txBody>
      </p:sp>
      <p:cxnSp>
        <p:nvCxnSpPr>
          <p:cNvPr id="17" name="Gerade Verbindung mit Pfeil 16"/>
          <p:cNvCxnSpPr/>
          <p:nvPr/>
        </p:nvCxnSpPr>
        <p:spPr>
          <a:xfrm flipH="1">
            <a:off x="5622926" y="5191479"/>
            <a:ext cx="407194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378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8215086" y="849086"/>
            <a:ext cx="928914" cy="60089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13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2" y="1684342"/>
            <a:ext cx="9078686" cy="1011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 bwMode="auto">
          <a:xfrm>
            <a:off x="79828" y="2695872"/>
            <a:ext cx="8948057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Ranking in the Middlebury online table</a:t>
            </a: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2166975"/>
            <a:ext cx="7511143" cy="51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hteck 4"/>
          <p:cNvSpPr/>
          <p:nvPr/>
        </p:nvSpPr>
        <p:spPr>
          <a:xfrm>
            <a:off x="79829" y="1741715"/>
            <a:ext cx="8948057" cy="939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hteck 7"/>
          <p:cNvSpPr/>
          <p:nvPr/>
        </p:nvSpPr>
        <p:spPr>
          <a:xfrm>
            <a:off x="5827486" y="2148121"/>
            <a:ext cx="3200399" cy="199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00" y="4125501"/>
            <a:ext cx="2340756" cy="195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itle 1"/>
          <p:cNvSpPr txBox="1">
            <a:spLocks/>
          </p:cNvSpPr>
          <p:nvPr/>
        </p:nvSpPr>
        <p:spPr bwMode="auto">
          <a:xfrm>
            <a:off x="2532695" y="6076134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Disparity map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 bwMode="auto">
          <a:xfrm>
            <a:off x="5740292" y="6076137"/>
            <a:ext cx="3171419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Error map (black = wrong)</a:t>
            </a:r>
          </a:p>
        </p:txBody>
      </p:sp>
      <p:sp>
        <p:nvSpPr>
          <p:cNvPr id="19" name="Rechteck 18"/>
          <p:cNvSpPr/>
          <p:nvPr/>
        </p:nvSpPr>
        <p:spPr>
          <a:xfrm>
            <a:off x="79829" y="3330653"/>
            <a:ext cx="8948056" cy="3345918"/>
          </a:xfrm>
          <a:prstGeom prst="rect">
            <a:avLst/>
          </a:prstGeom>
          <a:noFill/>
          <a:ln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/>
          <p:cNvSpPr txBox="1">
            <a:spLocks/>
          </p:cNvSpPr>
          <p:nvPr/>
        </p:nvSpPr>
        <p:spPr bwMode="auto">
          <a:xfrm>
            <a:off x="349705" y="849313"/>
            <a:ext cx="8707208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mtClean="0"/>
              <a:t>Error threshold 0.5 (Sub-Pixel Evaluation)</a:t>
            </a:r>
            <a:endParaRPr lang="en-US" dirty="0" smtClean="0"/>
          </a:p>
        </p:txBody>
      </p:sp>
      <p:sp>
        <p:nvSpPr>
          <p:cNvPr id="29" name="TextBox 8"/>
          <p:cNvSpPr txBox="1"/>
          <p:nvPr/>
        </p:nvSpPr>
        <p:spPr>
          <a:xfrm>
            <a:off x="481987" y="2498799"/>
            <a:ext cx="6402091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2000" dirty="0" smtClean="0"/>
              <a:t>First rank on almost all error measurements on the complex Teddy and Cones sets</a:t>
            </a:r>
          </a:p>
        </p:txBody>
      </p:sp>
      <p:cxnSp>
        <p:nvCxnSpPr>
          <p:cNvPr id="30" name="Gerade Verbindung mit Pfeil 29"/>
          <p:cNvCxnSpPr>
            <a:endCxn id="8" idx="2"/>
          </p:cNvCxnSpPr>
          <p:nvPr/>
        </p:nvCxnSpPr>
        <p:spPr>
          <a:xfrm flipV="1">
            <a:off x="6884079" y="2347536"/>
            <a:ext cx="543607" cy="5098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929" y="3432785"/>
            <a:ext cx="3171420" cy="264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229" y="3432785"/>
            <a:ext cx="3173226" cy="2643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itle 1"/>
          <p:cNvSpPr txBox="1">
            <a:spLocks/>
          </p:cNvSpPr>
          <p:nvPr/>
        </p:nvSpPr>
        <p:spPr bwMode="auto">
          <a:xfrm>
            <a:off x="43542" y="6076131"/>
            <a:ext cx="2452914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image – Teddy set (Middlebury)</a:t>
            </a:r>
          </a:p>
        </p:txBody>
      </p:sp>
    </p:spTree>
    <p:extLst>
      <p:ext uri="{BB962C8B-B14F-4D97-AF65-F5344CB8AC3E}">
        <p14:creationId xmlns:p14="http://schemas.microsoft.com/office/powerpoint/2010/main" val="294059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5" y="849313"/>
            <a:ext cx="7623175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Result Video</a:t>
            </a:r>
          </a:p>
        </p:txBody>
      </p:sp>
      <p:pic>
        <p:nvPicPr>
          <p:cNvPr id="2" name="result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5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5" y="849313"/>
            <a:ext cx="7623175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Computational Speed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>
          <a:xfrm>
            <a:off x="90488" y="1553934"/>
            <a:ext cx="8291512" cy="4367213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Approximately 1 minute per Middlebury pair (CPU)</a:t>
            </a:r>
          </a:p>
          <a:p>
            <a:pPr>
              <a:defRPr/>
            </a:pPr>
            <a:r>
              <a:rPr lang="en-US" sz="2400" dirty="0" smtClean="0"/>
              <a:t>Runtime independent of the number of labels (disparities)</a:t>
            </a:r>
            <a:endParaRPr lang="en-US" dirty="0" smtClean="0"/>
          </a:p>
          <a:p>
            <a:pPr lvl="1">
              <a:defRPr/>
            </a:pPr>
            <a:r>
              <a:rPr lang="en-US" sz="2000" dirty="0" smtClean="0"/>
              <a:t>Well suited for optical flow computation (future work)</a:t>
            </a:r>
          </a:p>
          <a:p>
            <a:pPr>
              <a:defRPr/>
            </a:pPr>
            <a:r>
              <a:rPr lang="en-US" sz="2400" dirty="0" smtClean="0"/>
              <a:t>Low memory requirements</a:t>
            </a:r>
            <a:r>
              <a:rPr lang="en-US" dirty="0" smtClean="0"/>
              <a:t>:</a:t>
            </a:r>
          </a:p>
          <a:p>
            <a:pPr lvl="1">
              <a:defRPr/>
            </a:pPr>
            <a:r>
              <a:rPr lang="en-US" sz="2000" dirty="0" smtClean="0"/>
              <a:t>We only need to hold the current matching costs and a plane at each pixel in memory</a:t>
            </a:r>
          </a:p>
          <a:p>
            <a:pPr lvl="1">
              <a:defRPr/>
            </a:pPr>
            <a:r>
              <a:rPr lang="en-US" dirty="0" smtClean="0"/>
              <a:t>=&gt; We can do high-resolution stereo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98593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6498" name="Picture 2" descr="G:\patchmatch\v1.0\data\graz_left_2048x204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55" y="680357"/>
            <a:ext cx="5906180" cy="596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 bwMode="auto">
          <a:xfrm>
            <a:off x="1" y="14758"/>
            <a:ext cx="9143999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mtClean="0"/>
              <a:t>Image of Graz (2048x2048 pixels)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4238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1" y="14758"/>
            <a:ext cx="9143999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dirty="0" smtClean="0"/>
              <a:t>Image of Graz (2048x2048 pixels)</a:t>
            </a:r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355" y="680357"/>
            <a:ext cx="5906180" cy="5964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66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" y="14758"/>
            <a:ext cx="9143999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Image of Graz (2048x2048 pixels)</a:t>
            </a: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701" y="1029741"/>
            <a:ext cx="3957599" cy="3945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5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" y="2420558"/>
            <a:ext cx="2576250" cy="2547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850" y="2420558"/>
            <a:ext cx="2368851" cy="2547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101601" y="4975225"/>
            <a:ext cx="2576250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Crop of left image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 bwMode="auto">
          <a:xfrm>
            <a:off x="2585721" y="4975225"/>
            <a:ext cx="2576250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Crop of right image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5801361" y="4975225"/>
            <a:ext cx="2576250" cy="32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1600" dirty="0" smtClean="0"/>
              <a:t>Left disparity map</a:t>
            </a:r>
            <a:br>
              <a:rPr lang="en-US" sz="1600" dirty="0" smtClean="0"/>
            </a:br>
            <a:r>
              <a:rPr lang="en-US" sz="1600" dirty="0" smtClean="0"/>
              <a:t>(before left/right check)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V="1">
            <a:off x="5288462" y="2301953"/>
            <a:ext cx="522878" cy="44124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V="1">
            <a:off x="198120" y="3208377"/>
            <a:ext cx="426358" cy="37302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V="1">
            <a:off x="2585721" y="3174265"/>
            <a:ext cx="426358" cy="37302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01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" y="14758"/>
            <a:ext cx="9143999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Playroom Set </a:t>
            </a:r>
            <a:r>
              <a:rPr lang="en-US" sz="2400" dirty="0" smtClean="0"/>
              <a:t>(</a:t>
            </a:r>
            <a:r>
              <a:rPr lang="en-US" sz="2400" dirty="0"/>
              <a:t>image </a:t>
            </a:r>
            <a:r>
              <a:rPr lang="en-US" sz="2400" dirty="0" smtClean="0"/>
              <a:t>courtesy Daniel Scharstein)</a:t>
            </a:r>
          </a:p>
        </p:txBody>
      </p:sp>
      <p:pic>
        <p:nvPicPr>
          <p:cNvPr id="98306" name="Picture 2" descr="E:\papers\patchmatchstereo\presentation\v2.0\images\daniel new\Playroom_left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802074"/>
            <a:ext cx="8226425" cy="5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59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" y="14758"/>
            <a:ext cx="9143999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Playroom Set </a:t>
            </a:r>
            <a:r>
              <a:rPr lang="en-US" sz="2400" dirty="0" smtClean="0"/>
              <a:t>(</a:t>
            </a:r>
            <a:r>
              <a:rPr lang="en-US" sz="2400" dirty="0"/>
              <a:t>image </a:t>
            </a:r>
            <a:r>
              <a:rPr lang="en-US" sz="2400" dirty="0" smtClean="0"/>
              <a:t>courtesy Daniel Scharstein)</a:t>
            </a:r>
          </a:p>
        </p:txBody>
      </p:sp>
      <p:pic>
        <p:nvPicPr>
          <p:cNvPr id="99330" name="Picture 2" descr="E:\papers\patchmatchstereo\presentation\v2.0\images\daniel new\tmp\Playroom_right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802074"/>
            <a:ext cx="8226425" cy="547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88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" y="14758"/>
            <a:ext cx="9143999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Playroom Set </a:t>
            </a:r>
            <a:r>
              <a:rPr lang="en-US" sz="2400" dirty="0" smtClean="0"/>
              <a:t>(</a:t>
            </a:r>
            <a:r>
              <a:rPr lang="en-US" sz="2400" dirty="0"/>
              <a:t>image </a:t>
            </a:r>
            <a:r>
              <a:rPr lang="en-US" sz="2400" dirty="0" smtClean="0"/>
              <a:t>courtesy Daniel Scharstein)</a:t>
            </a:r>
          </a:p>
        </p:txBody>
      </p:sp>
      <p:pic>
        <p:nvPicPr>
          <p:cNvPr id="98306" name="Picture 2" descr="E:\papers\patchmatchstereo\presentation\v2.0\images\daniel new\Playroom_left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802074"/>
            <a:ext cx="8226425" cy="5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45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1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1" y="14758"/>
            <a:ext cx="9143999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dirty="0" smtClean="0"/>
              <a:t>Playroom Set </a:t>
            </a:r>
            <a:r>
              <a:rPr lang="en-US" sz="2400" dirty="0" smtClean="0"/>
              <a:t>(</a:t>
            </a:r>
            <a:r>
              <a:rPr lang="en-US" sz="2400" dirty="0"/>
              <a:t>image </a:t>
            </a:r>
            <a:r>
              <a:rPr lang="en-US" sz="2400" dirty="0" smtClean="0"/>
              <a:t>courtesy Daniel Scharstein)</a:t>
            </a:r>
          </a:p>
        </p:txBody>
      </p:sp>
      <p:pic>
        <p:nvPicPr>
          <p:cNvPr id="100354" name="Picture 2" descr="E:\papers\patchmatchstereo\presentation\v2.0\images\daniel new\Playroom_disp_patch_w_151_iteration_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802073"/>
            <a:ext cx="8226425" cy="547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tsukuba_lef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8" y="2179638"/>
            <a:ext cx="3328987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6" descr="tsukuba_right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2663" y="2181225"/>
            <a:ext cx="3330575" cy="249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560638" y="2840038"/>
            <a:ext cx="168275" cy="15875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38200" y="2921000"/>
            <a:ext cx="7278688" cy="3175"/>
          </a:xfrm>
          <a:custGeom>
            <a:avLst/>
            <a:gdLst>
              <a:gd name="T0" fmla="*/ 2147483647 w 4585"/>
              <a:gd name="T1" fmla="*/ 0 h 2"/>
              <a:gd name="T2" fmla="*/ 0 w 4585"/>
              <a:gd name="T3" fmla="*/ 2147483647 h 2"/>
              <a:gd name="T4" fmla="*/ 0 60000 65536"/>
              <a:gd name="T5" fmla="*/ 0 60000 65536"/>
              <a:gd name="T6" fmla="*/ 0 w 4585"/>
              <a:gd name="T7" fmla="*/ 0 h 2"/>
              <a:gd name="T8" fmla="*/ 4585 w 4585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585" h="2">
                <a:moveTo>
                  <a:pt x="4585" y="0"/>
                </a:moveTo>
                <a:lnTo>
                  <a:pt x="0" y="2"/>
                </a:lnTo>
              </a:path>
            </a:pathLst>
          </a:cu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36000" tIns="36000" rIns="36000" bIns="36000"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459538" y="2825750"/>
            <a:ext cx="174625" cy="177800"/>
          </a:xfrm>
          <a:prstGeom prst="rect">
            <a:avLst/>
          </a:prstGeom>
          <a:solidFill>
            <a:schemeClr val="bg1">
              <a:alpha val="20000"/>
            </a:scheme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lIns="36000" tIns="36000" rIns="36000" bIns="36000" anchor="ctr">
            <a:spAutoFit/>
          </a:bodyPr>
          <a:lstStyle/>
          <a:p>
            <a:endParaRPr lang="de-AT"/>
          </a:p>
        </p:txBody>
      </p:sp>
      <p:sp>
        <p:nvSpPr>
          <p:cNvPr id="26632" name="Text Box 10"/>
          <p:cNvSpPr txBox="1">
            <a:spLocks noChangeArrowheads="1"/>
          </p:cNvSpPr>
          <p:nvPr/>
        </p:nvSpPr>
        <p:spPr bwMode="auto">
          <a:xfrm>
            <a:off x="849313" y="4624388"/>
            <a:ext cx="33131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Left image</a:t>
            </a:r>
          </a:p>
        </p:txBody>
      </p:sp>
      <p:sp>
        <p:nvSpPr>
          <p:cNvPr id="26633" name="Text Box 11"/>
          <p:cNvSpPr txBox="1">
            <a:spLocks noChangeArrowheads="1"/>
          </p:cNvSpPr>
          <p:nvPr/>
        </p:nvSpPr>
        <p:spPr bwMode="auto">
          <a:xfrm>
            <a:off x="4810125" y="4624388"/>
            <a:ext cx="33131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Right image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622925" y="3113088"/>
            <a:ext cx="2005013" cy="9032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lIns="36000" tIns="36000" r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GB" b="1"/>
              <a:t>Find point of maximum correspondence</a:t>
            </a:r>
          </a:p>
        </p:txBody>
      </p:sp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Local Stereo Algorithms</a:t>
            </a:r>
          </a:p>
        </p:txBody>
      </p:sp>
      <p:sp>
        <p:nvSpPr>
          <p:cNvPr id="18" name="Rechteck 17"/>
          <p:cNvSpPr/>
          <p:nvPr/>
        </p:nvSpPr>
        <p:spPr>
          <a:xfrm>
            <a:off x="123825" y="1022350"/>
            <a:ext cx="8201025" cy="5800725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TextBox 8"/>
          <p:cNvSpPr txBox="1"/>
          <p:nvPr/>
        </p:nvSpPr>
        <p:spPr>
          <a:xfrm>
            <a:off x="1004888" y="1401763"/>
            <a:ext cx="6913562" cy="40934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600" dirty="0" smtClean="0"/>
              <a:t>Implicit smoothness assumption:</a:t>
            </a:r>
          </a:p>
          <a:p>
            <a:pPr marL="571500" indent="-571500">
              <a:buFont typeface="Arial" pitchFamily="34" charset="0"/>
              <a:buChar char="•"/>
              <a:defRPr/>
            </a:pPr>
            <a:r>
              <a:rPr lang="en-US" sz="3200" dirty="0" smtClean="0"/>
              <a:t>All pixels within support window have the </a:t>
            </a:r>
            <a:r>
              <a:rPr lang="en-US" sz="3200" b="1" dirty="0" smtClean="0">
                <a:solidFill>
                  <a:srgbClr val="FF0000"/>
                </a:solidFill>
              </a:rPr>
              <a:t>same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integer-valued </a:t>
            </a:r>
            <a:r>
              <a:rPr lang="en-US" sz="3200" dirty="0" smtClean="0"/>
              <a:t>disparity</a:t>
            </a:r>
          </a:p>
          <a:p>
            <a:pPr>
              <a:defRPr/>
            </a:pPr>
            <a:r>
              <a:rPr lang="en-US" sz="3200" dirty="0" smtClean="0"/>
              <a:t>Problems: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rgbClr val="00B050"/>
                </a:solidFill>
              </a:rPr>
              <a:t>Sub-pixel disparities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rgbClr val="00B050"/>
                </a:solidFill>
              </a:rPr>
              <a:t>Slanted surfaces</a:t>
            </a:r>
          </a:p>
          <a:p>
            <a:pPr marL="457200" indent="-457200">
              <a:buFont typeface="Arial" pitchFamily="34" charset="0"/>
              <a:buChar char="•"/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Disparity discontinuities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6030120" y="4498977"/>
            <a:ext cx="2799556" cy="13849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smtClean="0"/>
              <a:t>We use adaptive Support Weights </a:t>
            </a:r>
            <a:r>
              <a:rPr lang="en-US" sz="2800" dirty="0"/>
              <a:t>[Yoon, </a:t>
            </a:r>
            <a:r>
              <a:rPr lang="en-US" sz="2800" dirty="0" smtClean="0"/>
              <a:t>CVPR05]</a:t>
            </a:r>
            <a:endParaRPr lang="en-US" sz="2400" dirty="0"/>
          </a:p>
        </p:txBody>
      </p:sp>
      <p:cxnSp>
        <p:nvCxnSpPr>
          <p:cNvPr id="3" name="Gerade Verbindung mit Pfeil 2"/>
          <p:cNvCxnSpPr/>
          <p:nvPr/>
        </p:nvCxnSpPr>
        <p:spPr>
          <a:xfrm flipH="1">
            <a:off x="5622926" y="5191479"/>
            <a:ext cx="407194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8"/>
          <p:cNvSpPr txBox="1"/>
          <p:nvPr/>
        </p:nvSpPr>
        <p:spPr>
          <a:xfrm>
            <a:off x="6030120" y="3822702"/>
            <a:ext cx="2799556" cy="523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sz="2800" dirty="0" smtClean="0"/>
              <a:t>Focus of our work</a:t>
            </a:r>
            <a:endParaRPr lang="en-US" sz="2400" dirty="0"/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792664" y="4191000"/>
            <a:ext cx="1246982" cy="4841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 flipH="1">
            <a:off x="4991100" y="4016375"/>
            <a:ext cx="1039020" cy="1746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427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 bwMode="auto">
          <a:xfrm>
            <a:off x="371475" y="849313"/>
            <a:ext cx="7623175" cy="6715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Conclusions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half" idx="1"/>
          </p:nvPr>
        </p:nvSpPr>
        <p:spPr>
          <a:xfrm>
            <a:off x="90488" y="1466851"/>
            <a:ext cx="8291512" cy="187833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Local stereo algorithm uses slanted support windows</a:t>
            </a:r>
          </a:p>
          <a:p>
            <a:pPr>
              <a:defRPr/>
            </a:pPr>
            <a:r>
              <a:rPr lang="en-US" dirty="0" smtClean="0"/>
              <a:t>An ideal algorithm to find the slanted windows is </a:t>
            </a:r>
            <a:r>
              <a:rPr lang="en-US" dirty="0" err="1" smtClean="0"/>
              <a:t>PatchMatch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High quality results on complex images and videos at reasonable runtimes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 bwMode="auto">
          <a:xfrm>
            <a:off x="371475" y="3978593"/>
            <a:ext cx="7623175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dirty="0" smtClean="0"/>
              <a:t>Future Work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"/>
          </p:nvPr>
        </p:nvSpPr>
        <p:spPr>
          <a:xfrm>
            <a:off x="90488" y="4641851"/>
            <a:ext cx="8291512" cy="187833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Optical flow</a:t>
            </a:r>
          </a:p>
          <a:p>
            <a:pPr>
              <a:defRPr/>
            </a:pPr>
            <a:r>
              <a:rPr lang="en-US" dirty="0" smtClean="0"/>
              <a:t>Improve computational speed (GPU implementation –real time)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81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231775" y="1000125"/>
            <a:ext cx="858202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err="1" smtClean="0"/>
              <a:t>Fronto</a:t>
            </a:r>
            <a:r>
              <a:rPr lang="en-US" sz="2800" dirty="0" smtClean="0"/>
              <a:t>-Par. Windows Matched at Integer Disparities</a:t>
            </a: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499" y="1911351"/>
            <a:ext cx="267981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11351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99" y="1911351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itle 1"/>
          <p:cNvSpPr txBox="1">
            <a:spLocks/>
          </p:cNvSpPr>
          <p:nvPr/>
        </p:nvSpPr>
        <p:spPr bwMode="auto">
          <a:xfrm>
            <a:off x="133350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Left image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 bwMode="auto">
          <a:xfrm>
            <a:off x="292417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Disparity map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 bwMode="auto">
          <a:xfrm>
            <a:off x="576262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3D reconstruction</a:t>
            </a:r>
          </a:p>
        </p:txBody>
      </p:sp>
    </p:spTree>
    <p:extLst>
      <p:ext uri="{BB962C8B-B14F-4D97-AF65-F5344CB8AC3E}">
        <p14:creationId xmlns:p14="http://schemas.microsoft.com/office/powerpoint/2010/main" val="211802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231775" y="1000125"/>
            <a:ext cx="858202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err="1" smtClean="0"/>
              <a:t>Fronto</a:t>
            </a:r>
            <a:r>
              <a:rPr lang="en-US" sz="2800" dirty="0" smtClean="0"/>
              <a:t>-Par. Windows Matched at Integer Disparities</a:t>
            </a:r>
          </a:p>
        </p:txBody>
      </p:sp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499" y="1911351"/>
            <a:ext cx="267981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1911351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9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99" y="1911351"/>
            <a:ext cx="2746374" cy="2746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itle 1"/>
          <p:cNvSpPr txBox="1">
            <a:spLocks/>
          </p:cNvSpPr>
          <p:nvPr/>
        </p:nvSpPr>
        <p:spPr bwMode="auto">
          <a:xfrm>
            <a:off x="133350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Left image</a:t>
            </a:r>
          </a:p>
        </p:txBody>
      </p:sp>
      <p:sp>
        <p:nvSpPr>
          <p:cNvPr id="49" name="Title 1"/>
          <p:cNvSpPr txBox="1">
            <a:spLocks/>
          </p:cNvSpPr>
          <p:nvPr/>
        </p:nvSpPr>
        <p:spPr bwMode="auto">
          <a:xfrm>
            <a:off x="292417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Disparity map</a:t>
            </a:r>
          </a:p>
        </p:txBody>
      </p:sp>
      <p:sp>
        <p:nvSpPr>
          <p:cNvPr id="50" name="Title 1"/>
          <p:cNvSpPr txBox="1">
            <a:spLocks/>
          </p:cNvSpPr>
          <p:nvPr/>
        </p:nvSpPr>
        <p:spPr bwMode="auto">
          <a:xfrm>
            <a:off x="5762625" y="4664076"/>
            <a:ext cx="2738438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en-US" sz="2400" dirty="0" smtClean="0"/>
              <a:t>3D reconstruction</a:t>
            </a:r>
          </a:p>
        </p:txBody>
      </p:sp>
      <p:sp>
        <p:nvSpPr>
          <p:cNvPr id="9" name="Rechteck 8"/>
          <p:cNvSpPr/>
          <p:nvPr/>
        </p:nvSpPr>
        <p:spPr>
          <a:xfrm>
            <a:off x="123825" y="933450"/>
            <a:ext cx="8575675" cy="5800725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TextBox 8"/>
          <p:cNvSpPr txBox="1"/>
          <p:nvPr/>
        </p:nvSpPr>
        <p:spPr>
          <a:xfrm>
            <a:off x="1004888" y="2668588"/>
            <a:ext cx="6913562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3600" dirty="0" smtClean="0"/>
              <a:t>Remedy:</a:t>
            </a:r>
            <a:br>
              <a:rPr lang="en-US" sz="3600" dirty="0" smtClean="0"/>
            </a:br>
            <a:r>
              <a:rPr lang="en-US" sz="3600" dirty="0" smtClean="0"/>
              <a:t>Match slanted support windows at continuous sub-pixel disparities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8707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Slanted Support Windows</a:t>
            </a:r>
          </a:p>
        </p:txBody>
      </p:sp>
      <p:pic>
        <p:nvPicPr>
          <p:cNvPr id="82947" name="Picture 3" descr="E:\papers\patchmatchstereo\presentation\images\surfa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3200400"/>
            <a:ext cx="6821487" cy="110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Gerade Verbindung mit Pfeil 14"/>
          <p:cNvCxnSpPr/>
          <p:nvPr/>
        </p:nvCxnSpPr>
        <p:spPr>
          <a:xfrm>
            <a:off x="552450" y="2124075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>
            <a:off x="561975" y="2124075"/>
            <a:ext cx="793432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 bwMode="auto">
          <a:xfrm>
            <a:off x="6086475" y="170497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400" i="1" dirty="0" smtClean="0"/>
              <a:t>x-coordinates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 bwMode="auto">
          <a:xfrm rot="16200000">
            <a:off x="-835025" y="39624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400" i="1" dirty="0" smtClean="0"/>
              <a:t>disparities</a:t>
            </a:r>
          </a:p>
        </p:txBody>
      </p:sp>
      <p:cxnSp>
        <p:nvCxnSpPr>
          <p:cNvPr id="23" name="Gerade Verbindung 22"/>
          <p:cNvCxnSpPr/>
          <p:nvPr/>
        </p:nvCxnSpPr>
        <p:spPr>
          <a:xfrm>
            <a:off x="561975" y="2809875"/>
            <a:ext cx="7851775" cy="14287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/>
          <p:cNvCxnSpPr/>
          <p:nvPr/>
        </p:nvCxnSpPr>
        <p:spPr>
          <a:xfrm>
            <a:off x="571500" y="3867150"/>
            <a:ext cx="7851775" cy="14287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571500" y="4733925"/>
            <a:ext cx="7851775" cy="14287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/>
          <p:cNvSpPr txBox="1">
            <a:spLocks/>
          </p:cNvSpPr>
          <p:nvPr/>
        </p:nvSpPr>
        <p:spPr bwMode="auto">
          <a:xfrm>
            <a:off x="6238875" y="238125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de-AT" sz="2400" i="1" dirty="0" smtClean="0"/>
              <a:t>d=1</a:t>
            </a:r>
            <a:endParaRPr lang="en-US" sz="2400" i="1" dirty="0" smtClean="0"/>
          </a:p>
        </p:txBody>
      </p:sp>
      <p:sp>
        <p:nvSpPr>
          <p:cNvPr id="42" name="Title 1"/>
          <p:cNvSpPr txBox="1">
            <a:spLocks/>
          </p:cNvSpPr>
          <p:nvPr/>
        </p:nvSpPr>
        <p:spPr bwMode="auto">
          <a:xfrm>
            <a:off x="6238875" y="34671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de-AT" sz="2400" i="1" dirty="0" smtClean="0"/>
              <a:t>d=2</a:t>
            </a:r>
            <a:endParaRPr lang="en-US" sz="2400" i="1" dirty="0" smtClean="0"/>
          </a:p>
        </p:txBody>
      </p:sp>
      <p:sp>
        <p:nvSpPr>
          <p:cNvPr id="43" name="Title 1"/>
          <p:cNvSpPr txBox="1">
            <a:spLocks/>
          </p:cNvSpPr>
          <p:nvPr/>
        </p:nvSpPr>
        <p:spPr bwMode="auto">
          <a:xfrm>
            <a:off x="6238875" y="43434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de-AT" sz="2400" i="1" dirty="0" smtClean="0"/>
              <a:t>d=3</a:t>
            </a:r>
            <a:endParaRPr lang="en-US" sz="2400" i="1" dirty="0" smtClean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 rot="10800000">
            <a:off x="4273549" y="6067425"/>
            <a:ext cx="428625" cy="635000"/>
            <a:chOff x="1666875" y="2495550"/>
            <a:chExt cx="428625" cy="635296"/>
          </a:xfrm>
        </p:grpSpPr>
        <p:sp>
          <p:nvSpPr>
            <p:cNvPr id="45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 bwMode="auto">
          <a:xfrm>
            <a:off x="4711699" y="6207126"/>
            <a:ext cx="1365251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400" i="1" dirty="0" smtClean="0"/>
              <a:t>camera</a:t>
            </a:r>
          </a:p>
        </p:txBody>
      </p:sp>
      <p:sp>
        <p:nvSpPr>
          <p:cNvPr id="32" name="Ellipse 31"/>
          <p:cNvSpPr/>
          <p:nvPr/>
        </p:nvSpPr>
        <p:spPr>
          <a:xfrm>
            <a:off x="1143000" y="3719512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Ellipse 59"/>
          <p:cNvSpPr/>
          <p:nvPr/>
        </p:nvSpPr>
        <p:spPr>
          <a:xfrm>
            <a:off x="2886075" y="3157537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Ellipse 64"/>
          <p:cNvSpPr/>
          <p:nvPr/>
        </p:nvSpPr>
        <p:spPr>
          <a:xfrm>
            <a:off x="4629150" y="3719512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Ellipse 69"/>
          <p:cNvSpPr/>
          <p:nvPr/>
        </p:nvSpPr>
        <p:spPr>
          <a:xfrm rot="18623148">
            <a:off x="6924675" y="3719512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1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 descr="E:\papers\patchmatchstereo\presentation\images\surfa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3200400"/>
            <a:ext cx="6821487" cy="1104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Gerade Verbindung mit Pfeil 14"/>
          <p:cNvCxnSpPr/>
          <p:nvPr/>
        </p:nvCxnSpPr>
        <p:spPr>
          <a:xfrm>
            <a:off x="552450" y="2124075"/>
            <a:ext cx="28575" cy="32861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>
            <a:off x="561975" y="2124075"/>
            <a:ext cx="7934325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 bwMode="auto">
          <a:xfrm>
            <a:off x="6086475" y="1704975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en-US" sz="2400" i="1" dirty="0" smtClean="0"/>
              <a:t>x-coordinates</a:t>
            </a:r>
          </a:p>
        </p:txBody>
      </p:sp>
      <p:sp>
        <p:nvSpPr>
          <p:cNvPr id="31" name="Title 1"/>
          <p:cNvSpPr txBox="1">
            <a:spLocks/>
          </p:cNvSpPr>
          <p:nvPr/>
        </p:nvSpPr>
        <p:spPr bwMode="auto">
          <a:xfrm rot="16200000">
            <a:off x="-835025" y="39624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400" i="1" dirty="0" smtClean="0"/>
              <a:t>disparities</a:t>
            </a:r>
          </a:p>
        </p:txBody>
      </p:sp>
      <p:cxnSp>
        <p:nvCxnSpPr>
          <p:cNvPr id="23" name="Gerade Verbindung 22"/>
          <p:cNvCxnSpPr/>
          <p:nvPr/>
        </p:nvCxnSpPr>
        <p:spPr>
          <a:xfrm>
            <a:off x="561975" y="2809875"/>
            <a:ext cx="7851775" cy="14287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/>
          <p:cNvCxnSpPr/>
          <p:nvPr/>
        </p:nvCxnSpPr>
        <p:spPr>
          <a:xfrm>
            <a:off x="571500" y="3867150"/>
            <a:ext cx="7851775" cy="14287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/>
          <p:nvPr/>
        </p:nvCxnSpPr>
        <p:spPr>
          <a:xfrm>
            <a:off x="571500" y="4733925"/>
            <a:ext cx="7851775" cy="14287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/>
          <p:cNvSpPr txBox="1">
            <a:spLocks/>
          </p:cNvSpPr>
          <p:nvPr/>
        </p:nvSpPr>
        <p:spPr bwMode="auto">
          <a:xfrm>
            <a:off x="6238875" y="238125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de-AT" sz="2400" i="1" dirty="0" smtClean="0"/>
              <a:t>d=1</a:t>
            </a:r>
            <a:endParaRPr lang="en-US" sz="2400" i="1" dirty="0" smtClean="0"/>
          </a:p>
        </p:txBody>
      </p:sp>
      <p:sp>
        <p:nvSpPr>
          <p:cNvPr id="42" name="Title 1"/>
          <p:cNvSpPr txBox="1">
            <a:spLocks/>
          </p:cNvSpPr>
          <p:nvPr/>
        </p:nvSpPr>
        <p:spPr bwMode="auto">
          <a:xfrm>
            <a:off x="6238875" y="34671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de-AT" sz="2400" i="1" dirty="0" smtClean="0"/>
              <a:t>d=2</a:t>
            </a:r>
            <a:endParaRPr lang="en-US" sz="2400" i="1" dirty="0" smtClean="0"/>
          </a:p>
        </p:txBody>
      </p:sp>
      <p:sp>
        <p:nvSpPr>
          <p:cNvPr id="43" name="Title 1"/>
          <p:cNvSpPr txBox="1">
            <a:spLocks/>
          </p:cNvSpPr>
          <p:nvPr/>
        </p:nvSpPr>
        <p:spPr bwMode="auto">
          <a:xfrm>
            <a:off x="6238875" y="4343400"/>
            <a:ext cx="232727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r>
              <a:rPr lang="de-AT" sz="2400" i="1" dirty="0" smtClean="0"/>
              <a:t>d=3</a:t>
            </a:r>
            <a:endParaRPr lang="en-US" sz="2400" i="1" dirty="0" smtClean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 rot="10800000">
            <a:off x="4273549" y="6067425"/>
            <a:ext cx="428625" cy="635000"/>
            <a:chOff x="1666875" y="2495550"/>
            <a:chExt cx="428625" cy="635296"/>
          </a:xfrm>
        </p:grpSpPr>
        <p:sp>
          <p:nvSpPr>
            <p:cNvPr id="45" name="Rectangle 13"/>
            <p:cNvSpPr>
              <a:spLocks noChangeArrowheads="1"/>
            </p:cNvSpPr>
            <p:nvPr/>
          </p:nvSpPr>
          <p:spPr bwMode="auto">
            <a:xfrm>
              <a:off x="1666875" y="2495550"/>
              <a:ext cx="428625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>
              <a:off x="1790700" y="2667000"/>
              <a:ext cx="185738" cy="4638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endParaRPr lang="de-DE"/>
            </a:p>
          </p:txBody>
        </p:sp>
      </p:grpSp>
      <p:sp>
        <p:nvSpPr>
          <p:cNvPr id="47" name="Title 1"/>
          <p:cNvSpPr txBox="1">
            <a:spLocks/>
          </p:cNvSpPr>
          <p:nvPr/>
        </p:nvSpPr>
        <p:spPr bwMode="auto">
          <a:xfrm>
            <a:off x="4711699" y="6207126"/>
            <a:ext cx="1365251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400" i="1" dirty="0" smtClean="0"/>
              <a:t>camera</a:t>
            </a:r>
          </a:p>
        </p:txBody>
      </p:sp>
      <p:grpSp>
        <p:nvGrpSpPr>
          <p:cNvPr id="3" name="Gruppieren 37"/>
          <p:cNvGrpSpPr/>
          <p:nvPr/>
        </p:nvGrpSpPr>
        <p:grpSpPr>
          <a:xfrm>
            <a:off x="747712" y="3705225"/>
            <a:ext cx="1095375" cy="333375"/>
            <a:chOff x="747712" y="3133725"/>
            <a:chExt cx="1095375" cy="333375"/>
          </a:xfrm>
        </p:grpSpPr>
        <p:cxnSp>
          <p:nvCxnSpPr>
            <p:cNvPr id="34" name="Gerade Verbindung 33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Gerade Verbindung 36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Gerade Verbindung 53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Ellipse 31"/>
          <p:cNvSpPr/>
          <p:nvPr/>
        </p:nvSpPr>
        <p:spPr>
          <a:xfrm>
            <a:off x="1143000" y="3719512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uppieren 55"/>
          <p:cNvGrpSpPr/>
          <p:nvPr/>
        </p:nvGrpSpPr>
        <p:grpSpPr>
          <a:xfrm>
            <a:off x="2490787" y="3143250"/>
            <a:ext cx="1095375" cy="333375"/>
            <a:chOff x="747712" y="3133725"/>
            <a:chExt cx="1095375" cy="333375"/>
          </a:xfrm>
        </p:grpSpPr>
        <p:cxnSp>
          <p:nvCxnSpPr>
            <p:cNvPr id="57" name="Gerade Verbindung 56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Gerade Verbindung 57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Gerade Verbindung 58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Ellipse 59"/>
          <p:cNvSpPr/>
          <p:nvPr/>
        </p:nvSpPr>
        <p:spPr>
          <a:xfrm>
            <a:off x="2886075" y="3157537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uppieren 60"/>
          <p:cNvGrpSpPr/>
          <p:nvPr/>
        </p:nvGrpSpPr>
        <p:grpSpPr>
          <a:xfrm rot="1696145">
            <a:off x="4233862" y="3705225"/>
            <a:ext cx="1095375" cy="333375"/>
            <a:chOff x="747712" y="3133725"/>
            <a:chExt cx="1095375" cy="333375"/>
          </a:xfrm>
        </p:grpSpPr>
        <p:cxnSp>
          <p:nvCxnSpPr>
            <p:cNvPr id="62" name="Gerade Verbindung 61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Gerade Verbindung 62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Gerade Verbindung 63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Ellipse 64"/>
          <p:cNvSpPr/>
          <p:nvPr/>
        </p:nvSpPr>
        <p:spPr>
          <a:xfrm>
            <a:off x="4629150" y="3719512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uppieren 65"/>
          <p:cNvGrpSpPr/>
          <p:nvPr/>
        </p:nvGrpSpPr>
        <p:grpSpPr>
          <a:xfrm rot="18623148">
            <a:off x="6529387" y="3705225"/>
            <a:ext cx="1095375" cy="333375"/>
            <a:chOff x="747712" y="3133725"/>
            <a:chExt cx="1095375" cy="333375"/>
          </a:xfrm>
        </p:grpSpPr>
        <p:cxnSp>
          <p:nvCxnSpPr>
            <p:cNvPr id="67" name="Gerade Verbindung 66"/>
            <p:cNvCxnSpPr/>
            <p:nvPr/>
          </p:nvCxnSpPr>
          <p:spPr>
            <a:xfrm>
              <a:off x="747712" y="3309937"/>
              <a:ext cx="1095375" cy="0"/>
            </a:xfrm>
            <a:prstGeom prst="line">
              <a:avLst/>
            </a:prstGeom>
            <a:ln w="146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 Verbindung 67"/>
            <p:cNvCxnSpPr/>
            <p:nvPr/>
          </p:nvCxnSpPr>
          <p:spPr>
            <a:xfrm flipV="1">
              <a:off x="74771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 Verbindung 68"/>
            <p:cNvCxnSpPr/>
            <p:nvPr/>
          </p:nvCxnSpPr>
          <p:spPr>
            <a:xfrm flipV="1">
              <a:off x="1833562" y="3133725"/>
              <a:ext cx="0" cy="33337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Ellipse 69"/>
          <p:cNvSpPr/>
          <p:nvPr/>
        </p:nvSpPr>
        <p:spPr>
          <a:xfrm rot="18623148">
            <a:off x="6924675" y="3719512"/>
            <a:ext cx="304800" cy="304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itle 1"/>
          <p:cNvSpPr>
            <a:spLocks noGrp="1"/>
          </p:cNvSpPr>
          <p:nvPr>
            <p:ph type="title"/>
          </p:nvPr>
        </p:nvSpPr>
        <p:spPr bwMode="auto">
          <a:xfrm>
            <a:off x="371475" y="1000125"/>
            <a:ext cx="7623175" cy="671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Slanted Support Windows</a:t>
            </a:r>
          </a:p>
        </p:txBody>
      </p:sp>
    </p:spTree>
    <p:extLst>
      <p:ext uri="{BB962C8B-B14F-4D97-AF65-F5344CB8AC3E}">
        <p14:creationId xmlns:p14="http://schemas.microsoft.com/office/powerpoint/2010/main" val="117441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MS-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halt_blauer_Rahm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nhalt_weißer_Rahm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IMS-Template</Template>
  <TotalTime>0</TotalTime>
  <Words>1508</Words>
  <Application>Microsoft Office PowerPoint</Application>
  <PresentationFormat>Bildschirmpräsentation (4:3)</PresentationFormat>
  <Paragraphs>356</Paragraphs>
  <Slides>50</Slides>
  <Notes>1</Notes>
  <HiddenSlides>0</HiddenSlides>
  <MMClips>2</MMClips>
  <ScaleCrop>false</ScaleCrop>
  <HeadingPairs>
    <vt:vector size="4" baseType="variant">
      <vt:variant>
        <vt:lpstr>Design</vt:lpstr>
      </vt:variant>
      <vt:variant>
        <vt:i4>3</vt:i4>
      </vt:variant>
      <vt:variant>
        <vt:lpstr>Folientitel</vt:lpstr>
      </vt:variant>
      <vt:variant>
        <vt:i4>50</vt:i4>
      </vt:variant>
    </vt:vector>
  </HeadingPairs>
  <TitlesOfParts>
    <vt:vector size="53" baseType="lpstr">
      <vt:lpstr>IMS-Template</vt:lpstr>
      <vt:lpstr>Inhalt_blauer_Rahmen</vt:lpstr>
      <vt:lpstr>Inhalt_weißer_Rahmen</vt:lpstr>
      <vt:lpstr>PatchMatch Stereo –  Stereo Matching with Slanted Support Windows</vt:lpstr>
      <vt:lpstr>Local Stereo Algorithms</vt:lpstr>
      <vt:lpstr>Local Stereo Algorithms</vt:lpstr>
      <vt:lpstr>Local Stereo Algorithms</vt:lpstr>
      <vt:lpstr>Local Stereo Algorithms</vt:lpstr>
      <vt:lpstr>Fronto-Par. Windows Matched at Integer Disparities</vt:lpstr>
      <vt:lpstr>Fronto-Par. Windows Matched at Integer Disparities</vt:lpstr>
      <vt:lpstr>Slanted Support Windows</vt:lpstr>
      <vt:lpstr>Slanted Support Windows</vt:lpstr>
      <vt:lpstr>Our Slanted Windows</vt:lpstr>
      <vt:lpstr>Our Slanted Windows</vt:lpstr>
      <vt:lpstr>Previous Work</vt:lpstr>
      <vt:lpstr>Previous Work</vt:lpstr>
      <vt:lpstr>Our Algorithm</vt:lpstr>
      <vt:lpstr>Basic Idea</vt:lpstr>
      <vt:lpstr>Algorithm</vt:lpstr>
      <vt:lpstr>Algorithm</vt:lpstr>
      <vt:lpstr>Spatial Propagation</vt:lpstr>
      <vt:lpstr>View Propagation</vt:lpstr>
      <vt:lpstr>Temporal Propagation</vt:lpstr>
      <vt:lpstr>Plane Refinement</vt:lpstr>
      <vt:lpstr>Plane Refinement</vt:lpstr>
      <vt:lpstr>Plane Refinement</vt:lpstr>
      <vt:lpstr>Plane Refinement</vt:lpstr>
      <vt:lpstr>Plane Refinement</vt:lpstr>
      <vt:lpstr>Plane Refinement</vt:lpstr>
      <vt:lpstr>Plane Refinement</vt:lpstr>
      <vt:lpstr>Plane Refinement</vt:lpstr>
      <vt:lpstr>Plane Refinement</vt:lpstr>
      <vt:lpstr>PatchMatch Stereo in Action</vt:lpstr>
      <vt:lpstr>Global Methods</vt:lpstr>
      <vt:lpstr>Results</vt:lpstr>
      <vt:lpstr>Evaluation</vt:lpstr>
      <vt:lpstr>Error threshold 1 (Middlebury default)</vt:lpstr>
      <vt:lpstr>Error threshold 1 (Middlebury default)</vt:lpstr>
      <vt:lpstr>Error threshold 1 (Middlebury default)</vt:lpstr>
      <vt:lpstr>Error threshold 1 (Middlebury default)</vt:lpstr>
      <vt:lpstr>Error threshold 1 (Middlebury default)</vt:lpstr>
      <vt:lpstr>PowerPoint-Präsentation</vt:lpstr>
      <vt:lpstr>PowerPoint-Präsentation</vt:lpstr>
      <vt:lpstr>Result Video</vt:lpstr>
      <vt:lpstr>Computational Speed</vt:lpstr>
      <vt:lpstr>PowerPoint-Präsentation</vt:lpstr>
      <vt:lpstr>Image of Graz (2048x2048 pixels)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Conclusions</vt:lpstr>
    </vt:vector>
  </TitlesOfParts>
  <Company>TU Wien - Campusversion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Title of the Talk</dc:title>
  <dc:creator>Michael Bleyer</dc:creator>
  <cp:lastModifiedBy>Michael Bleyer</cp:lastModifiedBy>
  <cp:revision>641</cp:revision>
  <cp:lastPrinted>2011-08-24T15:24:03Z</cp:lastPrinted>
  <dcterms:created xsi:type="dcterms:W3CDTF">2010-01-25T14:25:37Z</dcterms:created>
  <dcterms:modified xsi:type="dcterms:W3CDTF">2011-08-26T08:37:17Z</dcterms:modified>
</cp:coreProperties>
</file>